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301" r:id="rId23"/>
    <p:sldId id="277" r:id="rId24"/>
    <p:sldId id="278" r:id="rId25"/>
    <p:sldId id="279" r:id="rId26"/>
    <p:sldId id="280" r:id="rId27"/>
    <p:sldId id="281" r:id="rId28"/>
    <p:sldId id="282" r:id="rId29"/>
    <p:sldId id="287" r:id="rId30"/>
    <p:sldId id="283" r:id="rId31"/>
    <p:sldId id="284" r:id="rId32"/>
    <p:sldId id="285" r:id="rId33"/>
    <p:sldId id="288" r:id="rId34"/>
    <p:sldId id="289" r:id="rId35"/>
    <p:sldId id="290" r:id="rId36"/>
    <p:sldId id="298" r:id="rId37"/>
    <p:sldId id="299" r:id="rId38"/>
    <p:sldId id="291" r:id="rId39"/>
    <p:sldId id="292" r:id="rId40"/>
    <p:sldId id="293" r:id="rId41"/>
    <p:sldId id="294" r:id="rId42"/>
    <p:sldId id="300" r:id="rId43"/>
    <p:sldId id="295" r:id="rId44"/>
    <p:sldId id="296" r:id="rId45"/>
    <p:sldId id="297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3583" autoAdjust="0"/>
  </p:normalViewPr>
  <p:slideViewPr>
    <p:cSldViewPr>
      <p:cViewPr varScale="1">
        <p:scale>
          <a:sx n="49" d="100"/>
          <a:sy n="49" d="100"/>
        </p:scale>
        <p:origin x="-77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3.2524188152951466E-2"/>
                  <c:y val="1.355766076115485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308630538829705E-3"/>
                  <c:y val="4.436105643044619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67284236529257E-2"/>
                  <c:y val="-1.769397965879265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60866656373836E-2"/>
                  <c:y val="-1.784100229658792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717153002933458E-3"/>
                  <c:y val="-1.7014845800524935E-2"/>
                </c:manualLayout>
              </c:layout>
              <c:spPr/>
              <c:txPr>
                <a:bodyPr/>
                <a:lstStyle/>
                <a:p>
                  <a:pPr>
                    <a:defRPr sz="1520" b="1" baseline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320029849210024E-3"/>
                  <c:y val="-1.6743356299212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905203026092327E-2"/>
                  <c:y val="-3.571706856955380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617955843754854E-2"/>
                  <c:y val="-1.416297572178477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50" b="1" baseline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Financial</c:v>
                </c:pt>
                <c:pt idx="1">
                  <c:v>Emotional</c:v>
                </c:pt>
                <c:pt idx="2">
                  <c:v>Physical</c:v>
                </c:pt>
                <c:pt idx="3">
                  <c:v>Spiritual</c:v>
                </c:pt>
                <c:pt idx="4">
                  <c:v>Environmental</c:v>
                </c:pt>
                <c:pt idx="5">
                  <c:v>Intellectual</c:v>
                </c:pt>
                <c:pt idx="6">
                  <c:v>Social</c:v>
                </c:pt>
                <c:pt idx="7">
                  <c:v>Occupational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3.2524188152951466E-2"/>
                  <c:y val="1.355766076115485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308630538829705E-3"/>
                  <c:y val="4.436105643044619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67284236529257E-2"/>
                  <c:y val="-1.769397965879265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60866656373836E-2"/>
                  <c:y val="-1.784100229658792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717153002933458E-3"/>
                  <c:y val="-1.7014845800524935E-2"/>
                </c:manualLayout>
              </c:layout>
              <c:spPr/>
              <c:txPr>
                <a:bodyPr/>
                <a:lstStyle/>
                <a:p>
                  <a:pPr>
                    <a:defRPr sz="1520" b="1" baseline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320029849210024E-3"/>
                  <c:y val="-1.6743356299212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905203026092327E-2"/>
                  <c:y val="-3.571706856955380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617955843754854E-2"/>
                  <c:y val="-1.416297572178477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50" b="1" baseline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Financial</c:v>
                </c:pt>
                <c:pt idx="1">
                  <c:v>Emotional</c:v>
                </c:pt>
                <c:pt idx="2">
                  <c:v>Physical</c:v>
                </c:pt>
                <c:pt idx="3">
                  <c:v>Spiritual</c:v>
                </c:pt>
                <c:pt idx="4">
                  <c:v>Environmental</c:v>
                </c:pt>
                <c:pt idx="5">
                  <c:v>Intellectual</c:v>
                </c:pt>
                <c:pt idx="6">
                  <c:v>Social</c:v>
                </c:pt>
                <c:pt idx="7">
                  <c:v>Occupational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3.2524188152951466E-2"/>
                  <c:y val="1.355766076115485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308630538829705E-3"/>
                  <c:y val="4.436105643044619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67284236529257E-2"/>
                  <c:y val="-1.769397965879265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60866656373836E-2"/>
                  <c:y val="-1.784100229658792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717153002933458E-3"/>
                  <c:y val="-1.7014845800524935E-2"/>
                </c:manualLayout>
              </c:layout>
              <c:spPr/>
              <c:txPr>
                <a:bodyPr/>
                <a:lstStyle/>
                <a:p>
                  <a:pPr>
                    <a:defRPr sz="1520" b="1" baseline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320029849210024E-3"/>
                  <c:y val="-1.6743356299212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905203026092327E-2"/>
                  <c:y val="-3.571706856955380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617955843754854E-2"/>
                  <c:y val="-1.416297572178477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50" b="1" baseline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Financial</c:v>
                </c:pt>
                <c:pt idx="1">
                  <c:v>Emotional</c:v>
                </c:pt>
                <c:pt idx="2">
                  <c:v>Physical</c:v>
                </c:pt>
                <c:pt idx="3">
                  <c:v>Spiritual</c:v>
                </c:pt>
                <c:pt idx="4">
                  <c:v>Environmental</c:v>
                </c:pt>
                <c:pt idx="5">
                  <c:v>Intellectual</c:v>
                </c:pt>
                <c:pt idx="6">
                  <c:v>Social</c:v>
                </c:pt>
                <c:pt idx="7">
                  <c:v>Occupational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CB912-7A3A-4FD5-8B92-8F13AD139151}" type="doc">
      <dgm:prSet loTypeId="urn:microsoft.com/office/officeart/2005/8/layout/radial1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BCDFA8E0-8854-4267-8AEA-FB75DABD092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Employment</a:t>
          </a:r>
          <a:endParaRPr lang="en-US" dirty="0"/>
        </a:p>
      </dgm:t>
    </dgm:pt>
    <dgm:pt modelId="{E437001C-4792-4D16-9739-5BDDE2EDB3C0}" type="parTrans" cxnId="{962D0832-E9D7-4909-B54C-EFD47BD58003}">
      <dgm:prSet/>
      <dgm:spPr/>
      <dgm:t>
        <a:bodyPr/>
        <a:lstStyle/>
        <a:p>
          <a:endParaRPr lang="en-US"/>
        </a:p>
      </dgm:t>
    </dgm:pt>
    <dgm:pt modelId="{4782E9B3-2CB4-4E93-9395-0A61F2581877}" type="sibTrans" cxnId="{962D0832-E9D7-4909-B54C-EFD47BD58003}">
      <dgm:prSet/>
      <dgm:spPr/>
      <dgm:t>
        <a:bodyPr/>
        <a:lstStyle/>
        <a:p>
          <a:endParaRPr lang="en-US"/>
        </a:p>
      </dgm:t>
    </dgm:pt>
    <dgm:pt modelId="{DC1B6E5E-078B-40A4-AA95-802197A46F8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Increase self esteem</a:t>
          </a:r>
          <a:endParaRPr lang="en-US" dirty="0"/>
        </a:p>
      </dgm:t>
    </dgm:pt>
    <dgm:pt modelId="{1EFF75B2-C582-462D-B5A7-B42AC2586AAB}" type="parTrans" cxnId="{1159D4BA-56D0-4CD4-8E8D-483F92D764BC}">
      <dgm:prSet/>
      <dgm:spPr/>
      <dgm:t>
        <a:bodyPr/>
        <a:lstStyle/>
        <a:p>
          <a:endParaRPr lang="en-US"/>
        </a:p>
      </dgm:t>
    </dgm:pt>
    <dgm:pt modelId="{100BEBD4-13CA-4177-B42B-DC948573A70E}" type="sibTrans" cxnId="{1159D4BA-56D0-4CD4-8E8D-483F92D764BC}">
      <dgm:prSet/>
      <dgm:spPr/>
      <dgm:t>
        <a:bodyPr/>
        <a:lstStyle/>
        <a:p>
          <a:endParaRPr lang="en-US"/>
        </a:p>
      </dgm:t>
    </dgm:pt>
    <dgm:pt modelId="{99298A6F-02E7-47CC-9CD8-61FC22851FB0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Decrease psychiatric symptoms</a:t>
          </a:r>
          <a:endParaRPr lang="en-US" dirty="0"/>
        </a:p>
      </dgm:t>
    </dgm:pt>
    <dgm:pt modelId="{0C051659-CC4E-4CE5-AC57-CD434394CCA5}" type="parTrans" cxnId="{42A525FA-4230-472E-9DBD-AA5D5E7AE29A}">
      <dgm:prSet/>
      <dgm:spPr/>
      <dgm:t>
        <a:bodyPr/>
        <a:lstStyle/>
        <a:p>
          <a:endParaRPr lang="en-US"/>
        </a:p>
      </dgm:t>
    </dgm:pt>
    <dgm:pt modelId="{5AB1C1BB-9687-4CE9-990F-57036E57B106}" type="sibTrans" cxnId="{42A525FA-4230-472E-9DBD-AA5D5E7AE29A}">
      <dgm:prSet/>
      <dgm:spPr/>
      <dgm:t>
        <a:bodyPr/>
        <a:lstStyle/>
        <a:p>
          <a:endParaRPr lang="en-US"/>
        </a:p>
      </dgm:t>
    </dgm:pt>
    <dgm:pt modelId="{3CAB04A1-43E1-469D-B323-7A8E380A2CE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Decrease potential for relapse</a:t>
          </a:r>
          <a:endParaRPr lang="en-US" dirty="0"/>
        </a:p>
      </dgm:t>
    </dgm:pt>
    <dgm:pt modelId="{E87A1BCA-088E-4EE5-A462-C61663BECCD9}" type="parTrans" cxnId="{771C5359-C1B2-4B55-96AD-9C8806579AF1}">
      <dgm:prSet/>
      <dgm:spPr/>
      <dgm:t>
        <a:bodyPr/>
        <a:lstStyle/>
        <a:p>
          <a:endParaRPr lang="en-US"/>
        </a:p>
      </dgm:t>
    </dgm:pt>
    <dgm:pt modelId="{4EAB29AD-8E89-4A1A-B74C-C8BC7575C149}" type="sibTrans" cxnId="{771C5359-C1B2-4B55-96AD-9C8806579AF1}">
      <dgm:prSet/>
      <dgm:spPr/>
      <dgm:t>
        <a:bodyPr/>
        <a:lstStyle/>
        <a:p>
          <a:endParaRPr lang="en-US"/>
        </a:p>
      </dgm:t>
    </dgm:pt>
    <dgm:pt modelId="{86686204-733A-4271-A198-27DB0D4BF53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Increase income</a:t>
          </a:r>
          <a:endParaRPr lang="en-US" dirty="0"/>
        </a:p>
      </dgm:t>
    </dgm:pt>
    <dgm:pt modelId="{BDC0D149-0030-4C8B-AFE6-8C15FF756B7A}" type="parTrans" cxnId="{32237CCF-46BC-4CF1-BEDB-BF11B97AF6EA}">
      <dgm:prSet/>
      <dgm:spPr/>
      <dgm:t>
        <a:bodyPr/>
        <a:lstStyle/>
        <a:p>
          <a:endParaRPr lang="en-US"/>
        </a:p>
      </dgm:t>
    </dgm:pt>
    <dgm:pt modelId="{453CC340-AC9B-4DA5-9F84-6DCD8B8CBB1E}" type="sibTrans" cxnId="{32237CCF-46BC-4CF1-BEDB-BF11B97AF6EA}">
      <dgm:prSet/>
      <dgm:spPr/>
      <dgm:t>
        <a:bodyPr/>
        <a:lstStyle/>
        <a:p>
          <a:endParaRPr lang="en-US"/>
        </a:p>
      </dgm:t>
    </dgm:pt>
    <dgm:pt modelId="{AC654936-EFAC-4F2F-99F3-34E16251AE1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Increase social status</a:t>
          </a:r>
          <a:endParaRPr lang="en-US" dirty="0"/>
        </a:p>
      </dgm:t>
    </dgm:pt>
    <dgm:pt modelId="{23A17FAD-7C4E-45FD-8834-AFBD29A8812D}" type="parTrans" cxnId="{5A5A7B79-3BFA-48D3-885E-43FC35B973A4}">
      <dgm:prSet/>
      <dgm:spPr/>
      <dgm:t>
        <a:bodyPr/>
        <a:lstStyle/>
        <a:p>
          <a:endParaRPr lang="en-US"/>
        </a:p>
      </dgm:t>
    </dgm:pt>
    <dgm:pt modelId="{566326B4-B5A3-494E-A367-F27627466A71}" type="sibTrans" cxnId="{5A5A7B79-3BFA-48D3-885E-43FC35B973A4}">
      <dgm:prSet/>
      <dgm:spPr/>
      <dgm:t>
        <a:bodyPr/>
        <a:lstStyle/>
        <a:p>
          <a:endParaRPr lang="en-US"/>
        </a:p>
      </dgm:t>
    </dgm:pt>
    <dgm:pt modelId="{5B4F078D-8B10-47CC-9F91-5E8CF085E717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Increase social contacts</a:t>
          </a:r>
          <a:endParaRPr lang="en-US" dirty="0"/>
        </a:p>
      </dgm:t>
    </dgm:pt>
    <dgm:pt modelId="{101944BE-07EC-4DAB-B424-8045C7D64873}" type="parTrans" cxnId="{F5559C7B-8C1E-418B-B7EA-466D9CEA9793}">
      <dgm:prSet/>
      <dgm:spPr/>
      <dgm:t>
        <a:bodyPr/>
        <a:lstStyle/>
        <a:p>
          <a:endParaRPr lang="en-US"/>
        </a:p>
      </dgm:t>
    </dgm:pt>
    <dgm:pt modelId="{0F2E66DA-3A40-4261-A127-F3D9476252E6}" type="sibTrans" cxnId="{F5559C7B-8C1E-418B-B7EA-466D9CEA9793}">
      <dgm:prSet/>
      <dgm:spPr/>
      <dgm:t>
        <a:bodyPr/>
        <a:lstStyle/>
        <a:p>
          <a:endParaRPr lang="en-US"/>
        </a:p>
      </dgm:t>
    </dgm:pt>
    <dgm:pt modelId="{18532555-4F69-4512-9F4F-AFCD398E5FE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Positive opinions about the future</a:t>
          </a:r>
          <a:endParaRPr lang="en-US" dirty="0"/>
        </a:p>
      </dgm:t>
    </dgm:pt>
    <dgm:pt modelId="{06945FAD-FDA0-4BE9-9B48-6140BD61ABFE}" type="parTrans" cxnId="{6DE9A0C1-39FC-4CC6-8B65-7D7B2C3259F4}">
      <dgm:prSet/>
      <dgm:spPr/>
      <dgm:t>
        <a:bodyPr/>
        <a:lstStyle/>
        <a:p>
          <a:endParaRPr lang="en-US"/>
        </a:p>
      </dgm:t>
    </dgm:pt>
    <dgm:pt modelId="{5429A687-4257-4484-8F56-4A9B5F63CCC9}" type="sibTrans" cxnId="{6DE9A0C1-39FC-4CC6-8B65-7D7B2C3259F4}">
      <dgm:prSet/>
      <dgm:spPr/>
      <dgm:t>
        <a:bodyPr/>
        <a:lstStyle/>
        <a:p>
          <a:endParaRPr lang="en-US"/>
        </a:p>
      </dgm:t>
    </dgm:pt>
    <dgm:pt modelId="{2C9E2211-BD5B-470C-A3A5-FDA9ACC4DCEB}" type="pres">
      <dgm:prSet presAssocID="{627CB912-7A3A-4FD5-8B92-8F13AD1391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C2B705-04E5-47A5-9674-52FCF8354279}" type="pres">
      <dgm:prSet presAssocID="{BCDFA8E0-8854-4267-8AEA-FB75DABD0923}" presName="centerShape" presStyleLbl="node0" presStyleIdx="0" presStyleCnt="1"/>
      <dgm:spPr/>
      <dgm:t>
        <a:bodyPr/>
        <a:lstStyle/>
        <a:p>
          <a:endParaRPr lang="en-US"/>
        </a:p>
      </dgm:t>
    </dgm:pt>
    <dgm:pt modelId="{02CF2A4C-02C0-4DFA-87F7-C590F945ED9A}" type="pres">
      <dgm:prSet presAssocID="{1EFF75B2-C582-462D-B5A7-B42AC2586AAB}" presName="Name9" presStyleLbl="parChTrans1D2" presStyleIdx="0" presStyleCnt="7"/>
      <dgm:spPr/>
      <dgm:t>
        <a:bodyPr/>
        <a:lstStyle/>
        <a:p>
          <a:endParaRPr lang="en-US"/>
        </a:p>
      </dgm:t>
    </dgm:pt>
    <dgm:pt modelId="{0586CA15-B977-4353-A085-0E39AFCA1203}" type="pres">
      <dgm:prSet presAssocID="{1EFF75B2-C582-462D-B5A7-B42AC2586AAB}" presName="connTx" presStyleLbl="parChTrans1D2" presStyleIdx="0" presStyleCnt="7"/>
      <dgm:spPr/>
      <dgm:t>
        <a:bodyPr/>
        <a:lstStyle/>
        <a:p>
          <a:endParaRPr lang="en-US"/>
        </a:p>
      </dgm:t>
    </dgm:pt>
    <dgm:pt modelId="{15CCBD15-71A9-4A22-93DF-541ADC8AEBEB}" type="pres">
      <dgm:prSet presAssocID="{DC1B6E5E-078B-40A4-AA95-802197A46F8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7B076-130C-4E0B-A928-E339822558A9}" type="pres">
      <dgm:prSet presAssocID="{0C051659-CC4E-4CE5-AC57-CD434394CCA5}" presName="Name9" presStyleLbl="parChTrans1D2" presStyleIdx="1" presStyleCnt="7"/>
      <dgm:spPr/>
      <dgm:t>
        <a:bodyPr/>
        <a:lstStyle/>
        <a:p>
          <a:endParaRPr lang="en-US"/>
        </a:p>
      </dgm:t>
    </dgm:pt>
    <dgm:pt modelId="{2C0E1850-86B5-4E5D-A519-6EBBE26E3479}" type="pres">
      <dgm:prSet presAssocID="{0C051659-CC4E-4CE5-AC57-CD434394CCA5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30FB798-AA2B-4785-B3B9-12E5F289A89C}" type="pres">
      <dgm:prSet presAssocID="{99298A6F-02E7-47CC-9CD8-61FC22851FB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E802C-9B96-4AE8-8EC3-63AA2BF59754}" type="pres">
      <dgm:prSet presAssocID="{E87A1BCA-088E-4EE5-A462-C61663BECCD9}" presName="Name9" presStyleLbl="parChTrans1D2" presStyleIdx="2" presStyleCnt="7"/>
      <dgm:spPr/>
      <dgm:t>
        <a:bodyPr/>
        <a:lstStyle/>
        <a:p>
          <a:endParaRPr lang="en-US"/>
        </a:p>
      </dgm:t>
    </dgm:pt>
    <dgm:pt modelId="{93DB51EF-E1D8-48B1-AC12-934E284C849A}" type="pres">
      <dgm:prSet presAssocID="{E87A1BCA-088E-4EE5-A462-C61663BECCD9}" presName="connTx" presStyleLbl="parChTrans1D2" presStyleIdx="2" presStyleCnt="7"/>
      <dgm:spPr/>
      <dgm:t>
        <a:bodyPr/>
        <a:lstStyle/>
        <a:p>
          <a:endParaRPr lang="en-US"/>
        </a:p>
      </dgm:t>
    </dgm:pt>
    <dgm:pt modelId="{3CD9604E-4648-4D12-9616-8ECF47B24C74}" type="pres">
      <dgm:prSet presAssocID="{3CAB04A1-43E1-469D-B323-7A8E380A2CE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DA976-BDA6-4234-B352-22279623D36F}" type="pres">
      <dgm:prSet presAssocID="{BDC0D149-0030-4C8B-AFE6-8C15FF756B7A}" presName="Name9" presStyleLbl="parChTrans1D2" presStyleIdx="3" presStyleCnt="7"/>
      <dgm:spPr/>
      <dgm:t>
        <a:bodyPr/>
        <a:lstStyle/>
        <a:p>
          <a:endParaRPr lang="en-US"/>
        </a:p>
      </dgm:t>
    </dgm:pt>
    <dgm:pt modelId="{61EDD29A-8F56-45E1-91EE-B31C20849180}" type="pres">
      <dgm:prSet presAssocID="{BDC0D149-0030-4C8B-AFE6-8C15FF756B7A}" presName="connTx" presStyleLbl="parChTrans1D2" presStyleIdx="3" presStyleCnt="7"/>
      <dgm:spPr/>
      <dgm:t>
        <a:bodyPr/>
        <a:lstStyle/>
        <a:p>
          <a:endParaRPr lang="en-US"/>
        </a:p>
      </dgm:t>
    </dgm:pt>
    <dgm:pt modelId="{C845A40F-6BBB-430B-A48D-A9FE5553E12D}" type="pres">
      <dgm:prSet presAssocID="{86686204-733A-4271-A198-27DB0D4BF53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0FF7B-4427-4552-B392-1B50E4DBD963}" type="pres">
      <dgm:prSet presAssocID="{23A17FAD-7C4E-45FD-8834-AFBD29A8812D}" presName="Name9" presStyleLbl="parChTrans1D2" presStyleIdx="4" presStyleCnt="7"/>
      <dgm:spPr/>
      <dgm:t>
        <a:bodyPr/>
        <a:lstStyle/>
        <a:p>
          <a:endParaRPr lang="en-US"/>
        </a:p>
      </dgm:t>
    </dgm:pt>
    <dgm:pt modelId="{9A33174D-1328-48ED-8032-3DD2DF07206B}" type="pres">
      <dgm:prSet presAssocID="{23A17FAD-7C4E-45FD-8834-AFBD29A8812D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1ECB948-1B49-4881-8897-135DE9908836}" type="pres">
      <dgm:prSet presAssocID="{AC654936-EFAC-4F2F-99F3-34E16251AE1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3FD33-19D3-4A94-857C-BD39E9A5CF3D}" type="pres">
      <dgm:prSet presAssocID="{101944BE-07EC-4DAB-B424-8045C7D64873}" presName="Name9" presStyleLbl="parChTrans1D2" presStyleIdx="5" presStyleCnt="7"/>
      <dgm:spPr/>
      <dgm:t>
        <a:bodyPr/>
        <a:lstStyle/>
        <a:p>
          <a:endParaRPr lang="en-US"/>
        </a:p>
      </dgm:t>
    </dgm:pt>
    <dgm:pt modelId="{141C1D4C-337C-422A-922B-42ED809DAF12}" type="pres">
      <dgm:prSet presAssocID="{101944BE-07EC-4DAB-B424-8045C7D64873}" presName="connTx" presStyleLbl="parChTrans1D2" presStyleIdx="5" presStyleCnt="7"/>
      <dgm:spPr/>
      <dgm:t>
        <a:bodyPr/>
        <a:lstStyle/>
        <a:p>
          <a:endParaRPr lang="en-US"/>
        </a:p>
      </dgm:t>
    </dgm:pt>
    <dgm:pt modelId="{C5403652-F4E4-4EA3-9F72-DD06807E0EA4}" type="pres">
      <dgm:prSet presAssocID="{5B4F078D-8B10-47CC-9F91-5E8CF085E71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FEF55-B349-439F-A4DD-8890ACC70C83}" type="pres">
      <dgm:prSet presAssocID="{06945FAD-FDA0-4BE9-9B48-6140BD61ABFE}" presName="Name9" presStyleLbl="parChTrans1D2" presStyleIdx="6" presStyleCnt="7"/>
      <dgm:spPr/>
      <dgm:t>
        <a:bodyPr/>
        <a:lstStyle/>
        <a:p>
          <a:endParaRPr lang="en-US"/>
        </a:p>
      </dgm:t>
    </dgm:pt>
    <dgm:pt modelId="{074BC466-9217-4FA7-9825-B94F59099523}" type="pres">
      <dgm:prSet presAssocID="{06945FAD-FDA0-4BE9-9B48-6140BD61ABF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8C0E45EB-7F49-4F0A-9096-CA90A49CE011}" type="pres">
      <dgm:prSet presAssocID="{18532555-4F69-4512-9F4F-AFCD398E5FE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390F61-FEF4-4429-98FA-D7B199A65FDB}" type="presOf" srcId="{06945FAD-FDA0-4BE9-9B48-6140BD61ABFE}" destId="{074BC466-9217-4FA7-9825-B94F59099523}" srcOrd="1" destOrd="0" presId="urn:microsoft.com/office/officeart/2005/8/layout/radial1"/>
    <dgm:cxn modelId="{CD5AFA1B-20ED-45B7-87CE-36EAE042F827}" type="presOf" srcId="{DC1B6E5E-078B-40A4-AA95-802197A46F88}" destId="{15CCBD15-71A9-4A22-93DF-541ADC8AEBEB}" srcOrd="0" destOrd="0" presId="urn:microsoft.com/office/officeart/2005/8/layout/radial1"/>
    <dgm:cxn modelId="{CAE5E3CD-28D8-4272-BDE2-738995A99D52}" type="presOf" srcId="{1EFF75B2-C582-462D-B5A7-B42AC2586AAB}" destId="{02CF2A4C-02C0-4DFA-87F7-C590F945ED9A}" srcOrd="0" destOrd="0" presId="urn:microsoft.com/office/officeart/2005/8/layout/radial1"/>
    <dgm:cxn modelId="{A325D5F5-BC0F-4EBD-AB03-1377A29DA954}" type="presOf" srcId="{5B4F078D-8B10-47CC-9F91-5E8CF085E717}" destId="{C5403652-F4E4-4EA3-9F72-DD06807E0EA4}" srcOrd="0" destOrd="0" presId="urn:microsoft.com/office/officeart/2005/8/layout/radial1"/>
    <dgm:cxn modelId="{6C058BB6-A36E-4F21-AFDC-2FBB743F015D}" type="presOf" srcId="{101944BE-07EC-4DAB-B424-8045C7D64873}" destId="{141C1D4C-337C-422A-922B-42ED809DAF12}" srcOrd="1" destOrd="0" presId="urn:microsoft.com/office/officeart/2005/8/layout/radial1"/>
    <dgm:cxn modelId="{32237CCF-46BC-4CF1-BEDB-BF11B97AF6EA}" srcId="{BCDFA8E0-8854-4267-8AEA-FB75DABD0923}" destId="{86686204-733A-4271-A198-27DB0D4BF53C}" srcOrd="3" destOrd="0" parTransId="{BDC0D149-0030-4C8B-AFE6-8C15FF756B7A}" sibTransId="{453CC340-AC9B-4DA5-9F84-6DCD8B8CBB1E}"/>
    <dgm:cxn modelId="{6CE70517-4951-4EB0-943E-8E26AA30CDAF}" type="presOf" srcId="{BDC0D149-0030-4C8B-AFE6-8C15FF756B7A}" destId="{959DA976-BDA6-4234-B352-22279623D36F}" srcOrd="0" destOrd="0" presId="urn:microsoft.com/office/officeart/2005/8/layout/radial1"/>
    <dgm:cxn modelId="{2250576E-2DC5-4DBF-A065-EC188362C432}" type="presOf" srcId="{06945FAD-FDA0-4BE9-9B48-6140BD61ABFE}" destId="{903FEF55-B349-439F-A4DD-8890ACC70C83}" srcOrd="0" destOrd="0" presId="urn:microsoft.com/office/officeart/2005/8/layout/radial1"/>
    <dgm:cxn modelId="{F8BFE857-3EB1-4E86-9F10-5BF50C088C61}" type="presOf" srcId="{E87A1BCA-088E-4EE5-A462-C61663BECCD9}" destId="{93DB51EF-E1D8-48B1-AC12-934E284C849A}" srcOrd="1" destOrd="0" presId="urn:microsoft.com/office/officeart/2005/8/layout/radial1"/>
    <dgm:cxn modelId="{3E42D6AD-D49A-485D-B6B5-9BF294D70BED}" type="presOf" srcId="{99298A6F-02E7-47CC-9CD8-61FC22851FB0}" destId="{030FB798-AA2B-4785-B3B9-12E5F289A89C}" srcOrd="0" destOrd="0" presId="urn:microsoft.com/office/officeart/2005/8/layout/radial1"/>
    <dgm:cxn modelId="{6DE9A0C1-39FC-4CC6-8B65-7D7B2C3259F4}" srcId="{BCDFA8E0-8854-4267-8AEA-FB75DABD0923}" destId="{18532555-4F69-4512-9F4F-AFCD398E5FEC}" srcOrd="6" destOrd="0" parTransId="{06945FAD-FDA0-4BE9-9B48-6140BD61ABFE}" sibTransId="{5429A687-4257-4484-8F56-4A9B5F63CCC9}"/>
    <dgm:cxn modelId="{5A5A7B79-3BFA-48D3-885E-43FC35B973A4}" srcId="{BCDFA8E0-8854-4267-8AEA-FB75DABD0923}" destId="{AC654936-EFAC-4F2F-99F3-34E16251AE15}" srcOrd="4" destOrd="0" parTransId="{23A17FAD-7C4E-45FD-8834-AFBD29A8812D}" sibTransId="{566326B4-B5A3-494E-A367-F27627466A71}"/>
    <dgm:cxn modelId="{D0E4AA4C-5CAD-465B-B483-5F71AAB3E689}" type="presOf" srcId="{3CAB04A1-43E1-469D-B323-7A8E380A2CEB}" destId="{3CD9604E-4648-4D12-9616-8ECF47B24C74}" srcOrd="0" destOrd="0" presId="urn:microsoft.com/office/officeart/2005/8/layout/radial1"/>
    <dgm:cxn modelId="{A3563E15-764A-4B77-AB7C-5E77C09BCDD1}" type="presOf" srcId="{1EFF75B2-C582-462D-B5A7-B42AC2586AAB}" destId="{0586CA15-B977-4353-A085-0E39AFCA1203}" srcOrd="1" destOrd="0" presId="urn:microsoft.com/office/officeart/2005/8/layout/radial1"/>
    <dgm:cxn modelId="{1159D4BA-56D0-4CD4-8E8D-483F92D764BC}" srcId="{BCDFA8E0-8854-4267-8AEA-FB75DABD0923}" destId="{DC1B6E5E-078B-40A4-AA95-802197A46F88}" srcOrd="0" destOrd="0" parTransId="{1EFF75B2-C582-462D-B5A7-B42AC2586AAB}" sibTransId="{100BEBD4-13CA-4177-B42B-DC948573A70E}"/>
    <dgm:cxn modelId="{4115D884-B52F-4B14-B2FB-ABEBEDF4ED3A}" type="presOf" srcId="{AC654936-EFAC-4F2F-99F3-34E16251AE15}" destId="{11ECB948-1B49-4881-8897-135DE9908836}" srcOrd="0" destOrd="0" presId="urn:microsoft.com/office/officeart/2005/8/layout/radial1"/>
    <dgm:cxn modelId="{243E9F61-C091-4231-A2AA-8CEFD133C160}" type="presOf" srcId="{627CB912-7A3A-4FD5-8B92-8F13AD139151}" destId="{2C9E2211-BD5B-470C-A3A5-FDA9ACC4DCEB}" srcOrd="0" destOrd="0" presId="urn:microsoft.com/office/officeart/2005/8/layout/radial1"/>
    <dgm:cxn modelId="{D70054E5-67E7-48BB-8A66-10633E4C0271}" type="presOf" srcId="{23A17FAD-7C4E-45FD-8834-AFBD29A8812D}" destId="{9A33174D-1328-48ED-8032-3DD2DF07206B}" srcOrd="1" destOrd="0" presId="urn:microsoft.com/office/officeart/2005/8/layout/radial1"/>
    <dgm:cxn modelId="{079E7996-577E-4008-9C39-F2B46BF720A7}" type="presOf" srcId="{18532555-4F69-4512-9F4F-AFCD398E5FEC}" destId="{8C0E45EB-7F49-4F0A-9096-CA90A49CE011}" srcOrd="0" destOrd="0" presId="urn:microsoft.com/office/officeart/2005/8/layout/radial1"/>
    <dgm:cxn modelId="{42612A18-347E-4CB1-B6B9-EFC72A80A7E5}" type="presOf" srcId="{101944BE-07EC-4DAB-B424-8045C7D64873}" destId="{4B23FD33-19D3-4A94-857C-BD39E9A5CF3D}" srcOrd="0" destOrd="0" presId="urn:microsoft.com/office/officeart/2005/8/layout/radial1"/>
    <dgm:cxn modelId="{4A4CF229-DAD0-45A6-AB4E-819A05265202}" type="presOf" srcId="{E87A1BCA-088E-4EE5-A462-C61663BECCD9}" destId="{648E802C-9B96-4AE8-8EC3-63AA2BF59754}" srcOrd="0" destOrd="0" presId="urn:microsoft.com/office/officeart/2005/8/layout/radial1"/>
    <dgm:cxn modelId="{73BC2FAE-4106-476B-903A-04EBDA2DDF75}" type="presOf" srcId="{0C051659-CC4E-4CE5-AC57-CD434394CCA5}" destId="{2C0E1850-86B5-4E5D-A519-6EBBE26E3479}" srcOrd="1" destOrd="0" presId="urn:microsoft.com/office/officeart/2005/8/layout/radial1"/>
    <dgm:cxn modelId="{42A525FA-4230-472E-9DBD-AA5D5E7AE29A}" srcId="{BCDFA8E0-8854-4267-8AEA-FB75DABD0923}" destId="{99298A6F-02E7-47CC-9CD8-61FC22851FB0}" srcOrd="1" destOrd="0" parTransId="{0C051659-CC4E-4CE5-AC57-CD434394CCA5}" sibTransId="{5AB1C1BB-9687-4CE9-990F-57036E57B106}"/>
    <dgm:cxn modelId="{47A06FCB-5D0E-4FF2-901E-C233FE93D207}" type="presOf" srcId="{0C051659-CC4E-4CE5-AC57-CD434394CCA5}" destId="{4627B076-130C-4E0B-A928-E339822558A9}" srcOrd="0" destOrd="0" presId="urn:microsoft.com/office/officeart/2005/8/layout/radial1"/>
    <dgm:cxn modelId="{0F03580D-5934-4EDD-8784-75165BF777D8}" type="presOf" srcId="{BDC0D149-0030-4C8B-AFE6-8C15FF756B7A}" destId="{61EDD29A-8F56-45E1-91EE-B31C20849180}" srcOrd="1" destOrd="0" presId="urn:microsoft.com/office/officeart/2005/8/layout/radial1"/>
    <dgm:cxn modelId="{39072603-EEC4-4FC4-8857-E0D0C2F7FF67}" type="presOf" srcId="{86686204-733A-4271-A198-27DB0D4BF53C}" destId="{C845A40F-6BBB-430B-A48D-A9FE5553E12D}" srcOrd="0" destOrd="0" presId="urn:microsoft.com/office/officeart/2005/8/layout/radial1"/>
    <dgm:cxn modelId="{771C5359-C1B2-4B55-96AD-9C8806579AF1}" srcId="{BCDFA8E0-8854-4267-8AEA-FB75DABD0923}" destId="{3CAB04A1-43E1-469D-B323-7A8E380A2CEB}" srcOrd="2" destOrd="0" parTransId="{E87A1BCA-088E-4EE5-A462-C61663BECCD9}" sibTransId="{4EAB29AD-8E89-4A1A-B74C-C8BC7575C149}"/>
    <dgm:cxn modelId="{0E95899E-01C8-4557-AAFD-243559DA14C7}" type="presOf" srcId="{BCDFA8E0-8854-4267-8AEA-FB75DABD0923}" destId="{A7C2B705-04E5-47A5-9674-52FCF8354279}" srcOrd="0" destOrd="0" presId="urn:microsoft.com/office/officeart/2005/8/layout/radial1"/>
    <dgm:cxn modelId="{C2A2E397-4757-4E96-AD68-2A3E8E0DAB17}" type="presOf" srcId="{23A17FAD-7C4E-45FD-8834-AFBD29A8812D}" destId="{98F0FF7B-4427-4552-B392-1B50E4DBD963}" srcOrd="0" destOrd="0" presId="urn:microsoft.com/office/officeart/2005/8/layout/radial1"/>
    <dgm:cxn modelId="{F5559C7B-8C1E-418B-B7EA-466D9CEA9793}" srcId="{BCDFA8E0-8854-4267-8AEA-FB75DABD0923}" destId="{5B4F078D-8B10-47CC-9F91-5E8CF085E717}" srcOrd="5" destOrd="0" parTransId="{101944BE-07EC-4DAB-B424-8045C7D64873}" sibTransId="{0F2E66DA-3A40-4261-A127-F3D9476252E6}"/>
    <dgm:cxn modelId="{962D0832-E9D7-4909-B54C-EFD47BD58003}" srcId="{627CB912-7A3A-4FD5-8B92-8F13AD139151}" destId="{BCDFA8E0-8854-4267-8AEA-FB75DABD0923}" srcOrd="0" destOrd="0" parTransId="{E437001C-4792-4D16-9739-5BDDE2EDB3C0}" sibTransId="{4782E9B3-2CB4-4E93-9395-0A61F2581877}"/>
    <dgm:cxn modelId="{8269B5CE-3569-4409-BAAC-6ED01DE20DE1}" type="presParOf" srcId="{2C9E2211-BD5B-470C-A3A5-FDA9ACC4DCEB}" destId="{A7C2B705-04E5-47A5-9674-52FCF8354279}" srcOrd="0" destOrd="0" presId="urn:microsoft.com/office/officeart/2005/8/layout/radial1"/>
    <dgm:cxn modelId="{BD6E2F81-F616-44B3-8DF8-236BA165DC1C}" type="presParOf" srcId="{2C9E2211-BD5B-470C-A3A5-FDA9ACC4DCEB}" destId="{02CF2A4C-02C0-4DFA-87F7-C590F945ED9A}" srcOrd="1" destOrd="0" presId="urn:microsoft.com/office/officeart/2005/8/layout/radial1"/>
    <dgm:cxn modelId="{07FEE4FD-877A-4A2A-9FB9-0A12C52F045D}" type="presParOf" srcId="{02CF2A4C-02C0-4DFA-87F7-C590F945ED9A}" destId="{0586CA15-B977-4353-A085-0E39AFCA1203}" srcOrd="0" destOrd="0" presId="urn:microsoft.com/office/officeart/2005/8/layout/radial1"/>
    <dgm:cxn modelId="{7C762F24-57EA-4F6B-8751-E6DCBE664FAC}" type="presParOf" srcId="{2C9E2211-BD5B-470C-A3A5-FDA9ACC4DCEB}" destId="{15CCBD15-71A9-4A22-93DF-541ADC8AEBEB}" srcOrd="2" destOrd="0" presId="urn:microsoft.com/office/officeart/2005/8/layout/radial1"/>
    <dgm:cxn modelId="{C92D2A39-D5F2-401A-8477-70FF78C20D6D}" type="presParOf" srcId="{2C9E2211-BD5B-470C-A3A5-FDA9ACC4DCEB}" destId="{4627B076-130C-4E0B-A928-E339822558A9}" srcOrd="3" destOrd="0" presId="urn:microsoft.com/office/officeart/2005/8/layout/radial1"/>
    <dgm:cxn modelId="{C990F0F6-B57F-45BD-984C-0797BC70C2CD}" type="presParOf" srcId="{4627B076-130C-4E0B-A928-E339822558A9}" destId="{2C0E1850-86B5-4E5D-A519-6EBBE26E3479}" srcOrd="0" destOrd="0" presId="urn:microsoft.com/office/officeart/2005/8/layout/radial1"/>
    <dgm:cxn modelId="{FC2E29AA-46DD-4360-8B22-5C91AAB42F35}" type="presParOf" srcId="{2C9E2211-BD5B-470C-A3A5-FDA9ACC4DCEB}" destId="{030FB798-AA2B-4785-B3B9-12E5F289A89C}" srcOrd="4" destOrd="0" presId="urn:microsoft.com/office/officeart/2005/8/layout/radial1"/>
    <dgm:cxn modelId="{CA61CA49-3D77-47CB-928D-DFFA5E182D95}" type="presParOf" srcId="{2C9E2211-BD5B-470C-A3A5-FDA9ACC4DCEB}" destId="{648E802C-9B96-4AE8-8EC3-63AA2BF59754}" srcOrd="5" destOrd="0" presId="urn:microsoft.com/office/officeart/2005/8/layout/radial1"/>
    <dgm:cxn modelId="{31CB3285-38CA-46FF-B72D-C92960E9276A}" type="presParOf" srcId="{648E802C-9B96-4AE8-8EC3-63AA2BF59754}" destId="{93DB51EF-E1D8-48B1-AC12-934E284C849A}" srcOrd="0" destOrd="0" presId="urn:microsoft.com/office/officeart/2005/8/layout/radial1"/>
    <dgm:cxn modelId="{844AEBDD-48E7-4745-8D0F-5D4E048C5EB1}" type="presParOf" srcId="{2C9E2211-BD5B-470C-A3A5-FDA9ACC4DCEB}" destId="{3CD9604E-4648-4D12-9616-8ECF47B24C74}" srcOrd="6" destOrd="0" presId="urn:microsoft.com/office/officeart/2005/8/layout/radial1"/>
    <dgm:cxn modelId="{1A612530-CAC2-4442-B7C8-CCB0B91CD728}" type="presParOf" srcId="{2C9E2211-BD5B-470C-A3A5-FDA9ACC4DCEB}" destId="{959DA976-BDA6-4234-B352-22279623D36F}" srcOrd="7" destOrd="0" presId="urn:microsoft.com/office/officeart/2005/8/layout/radial1"/>
    <dgm:cxn modelId="{F3C1979A-2862-45A5-A822-198188A2961E}" type="presParOf" srcId="{959DA976-BDA6-4234-B352-22279623D36F}" destId="{61EDD29A-8F56-45E1-91EE-B31C20849180}" srcOrd="0" destOrd="0" presId="urn:microsoft.com/office/officeart/2005/8/layout/radial1"/>
    <dgm:cxn modelId="{B98E4619-8FA7-4FA8-B5F6-8871C50165D3}" type="presParOf" srcId="{2C9E2211-BD5B-470C-A3A5-FDA9ACC4DCEB}" destId="{C845A40F-6BBB-430B-A48D-A9FE5553E12D}" srcOrd="8" destOrd="0" presId="urn:microsoft.com/office/officeart/2005/8/layout/radial1"/>
    <dgm:cxn modelId="{10A097CC-35C5-41E7-BEF3-048A0C99813B}" type="presParOf" srcId="{2C9E2211-BD5B-470C-A3A5-FDA9ACC4DCEB}" destId="{98F0FF7B-4427-4552-B392-1B50E4DBD963}" srcOrd="9" destOrd="0" presId="urn:microsoft.com/office/officeart/2005/8/layout/radial1"/>
    <dgm:cxn modelId="{53D792B7-772C-419C-9AC8-867F35F534B5}" type="presParOf" srcId="{98F0FF7B-4427-4552-B392-1B50E4DBD963}" destId="{9A33174D-1328-48ED-8032-3DD2DF07206B}" srcOrd="0" destOrd="0" presId="urn:microsoft.com/office/officeart/2005/8/layout/radial1"/>
    <dgm:cxn modelId="{FD067928-DE48-48B9-A71A-C7D83576945D}" type="presParOf" srcId="{2C9E2211-BD5B-470C-A3A5-FDA9ACC4DCEB}" destId="{11ECB948-1B49-4881-8897-135DE9908836}" srcOrd="10" destOrd="0" presId="urn:microsoft.com/office/officeart/2005/8/layout/radial1"/>
    <dgm:cxn modelId="{6212FC4B-24A2-4CF3-85C2-4AF3AA30CC51}" type="presParOf" srcId="{2C9E2211-BD5B-470C-A3A5-FDA9ACC4DCEB}" destId="{4B23FD33-19D3-4A94-857C-BD39E9A5CF3D}" srcOrd="11" destOrd="0" presId="urn:microsoft.com/office/officeart/2005/8/layout/radial1"/>
    <dgm:cxn modelId="{6C291A16-9F18-47D5-9BA3-9D0F58A4C127}" type="presParOf" srcId="{4B23FD33-19D3-4A94-857C-BD39E9A5CF3D}" destId="{141C1D4C-337C-422A-922B-42ED809DAF12}" srcOrd="0" destOrd="0" presId="urn:microsoft.com/office/officeart/2005/8/layout/radial1"/>
    <dgm:cxn modelId="{23D0B069-4579-42F1-8B24-8E9130D16371}" type="presParOf" srcId="{2C9E2211-BD5B-470C-A3A5-FDA9ACC4DCEB}" destId="{C5403652-F4E4-4EA3-9F72-DD06807E0EA4}" srcOrd="12" destOrd="0" presId="urn:microsoft.com/office/officeart/2005/8/layout/radial1"/>
    <dgm:cxn modelId="{F1265243-D53B-4C8B-9E20-F0B948A69AC6}" type="presParOf" srcId="{2C9E2211-BD5B-470C-A3A5-FDA9ACC4DCEB}" destId="{903FEF55-B349-439F-A4DD-8890ACC70C83}" srcOrd="13" destOrd="0" presId="urn:microsoft.com/office/officeart/2005/8/layout/radial1"/>
    <dgm:cxn modelId="{5C624369-561A-4693-856E-CC748E053C1A}" type="presParOf" srcId="{903FEF55-B349-439F-A4DD-8890ACC70C83}" destId="{074BC466-9217-4FA7-9825-B94F59099523}" srcOrd="0" destOrd="0" presId="urn:microsoft.com/office/officeart/2005/8/layout/radial1"/>
    <dgm:cxn modelId="{CD6DE23B-8A34-4990-A01F-B628AA35425E}" type="presParOf" srcId="{2C9E2211-BD5B-470C-A3A5-FDA9ACC4DCEB}" destId="{8C0E45EB-7F49-4F0A-9096-CA90A49CE011}" srcOrd="14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2B705-04E5-47A5-9674-52FCF8354279}">
      <dsp:nvSpPr>
        <dsp:cNvPr id="0" name=""/>
        <dsp:cNvSpPr/>
      </dsp:nvSpPr>
      <dsp:spPr>
        <a:xfrm>
          <a:off x="3067254" y="1903311"/>
          <a:ext cx="1256891" cy="1256891"/>
        </a:xfrm>
        <a:prstGeom prst="ellipse">
          <a:avLst/>
        </a:prstGeom>
        <a:solidFill>
          <a:schemeClr val="tx2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Employment</a:t>
          </a:r>
          <a:endParaRPr lang="en-US" sz="1300" kern="1200" dirty="0"/>
        </a:p>
      </dsp:txBody>
      <dsp:txXfrm>
        <a:off x="3251321" y="2087378"/>
        <a:ext cx="888757" cy="888757"/>
      </dsp:txXfrm>
    </dsp:sp>
    <dsp:sp modelId="{02CF2A4C-02C0-4DFA-87F7-C590F945ED9A}">
      <dsp:nvSpPr>
        <dsp:cNvPr id="0" name=""/>
        <dsp:cNvSpPr/>
      </dsp:nvSpPr>
      <dsp:spPr>
        <a:xfrm rot="16200000">
          <a:off x="3381437" y="1573745"/>
          <a:ext cx="628525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28525" y="153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79986" y="1573336"/>
        <a:ext cx="31426" cy="31426"/>
      </dsp:txXfrm>
    </dsp:sp>
    <dsp:sp modelId="{15CCBD15-71A9-4A22-93DF-541ADC8AEBEB}">
      <dsp:nvSpPr>
        <dsp:cNvPr id="0" name=""/>
        <dsp:cNvSpPr/>
      </dsp:nvSpPr>
      <dsp:spPr>
        <a:xfrm>
          <a:off x="3067254" y="17895"/>
          <a:ext cx="1256891" cy="1256891"/>
        </a:xfrm>
        <a:prstGeom prst="ellipse">
          <a:avLst/>
        </a:prstGeom>
        <a:solidFill>
          <a:schemeClr val="tx2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Increase self esteem</a:t>
          </a:r>
          <a:endParaRPr lang="en-US" sz="1500" kern="1200" dirty="0"/>
        </a:p>
      </dsp:txBody>
      <dsp:txXfrm>
        <a:off x="3251321" y="201962"/>
        <a:ext cx="888757" cy="888757"/>
      </dsp:txXfrm>
    </dsp:sp>
    <dsp:sp modelId="{4627B076-130C-4E0B-A928-E339822558A9}">
      <dsp:nvSpPr>
        <dsp:cNvPr id="0" name=""/>
        <dsp:cNvSpPr/>
      </dsp:nvSpPr>
      <dsp:spPr>
        <a:xfrm rot="19285714">
          <a:off x="4118476" y="1928684"/>
          <a:ext cx="628525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28525" y="153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17025" y="1928275"/>
        <a:ext cx="31426" cy="31426"/>
      </dsp:txXfrm>
    </dsp:sp>
    <dsp:sp modelId="{030FB798-AA2B-4785-B3B9-12E5F289A89C}">
      <dsp:nvSpPr>
        <dsp:cNvPr id="0" name=""/>
        <dsp:cNvSpPr/>
      </dsp:nvSpPr>
      <dsp:spPr>
        <a:xfrm>
          <a:off x="4541332" y="727774"/>
          <a:ext cx="1256891" cy="1256891"/>
        </a:xfrm>
        <a:prstGeom prst="ellipse">
          <a:avLst/>
        </a:prstGeom>
        <a:solidFill>
          <a:schemeClr val="tx2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Decrease psychiatric symptoms</a:t>
          </a:r>
          <a:endParaRPr lang="en-US" sz="1500" kern="1200" dirty="0"/>
        </a:p>
      </dsp:txBody>
      <dsp:txXfrm>
        <a:off x="4725399" y="911841"/>
        <a:ext cx="888757" cy="888757"/>
      </dsp:txXfrm>
    </dsp:sp>
    <dsp:sp modelId="{648E802C-9B96-4AE8-8EC3-63AA2BF59754}">
      <dsp:nvSpPr>
        <dsp:cNvPr id="0" name=""/>
        <dsp:cNvSpPr/>
      </dsp:nvSpPr>
      <dsp:spPr>
        <a:xfrm rot="771429">
          <a:off x="4300509" y="2726225"/>
          <a:ext cx="628525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28525" y="153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9059" y="2725816"/>
        <a:ext cx="31426" cy="31426"/>
      </dsp:txXfrm>
    </dsp:sp>
    <dsp:sp modelId="{3CD9604E-4648-4D12-9616-8ECF47B24C74}">
      <dsp:nvSpPr>
        <dsp:cNvPr id="0" name=""/>
        <dsp:cNvSpPr/>
      </dsp:nvSpPr>
      <dsp:spPr>
        <a:xfrm>
          <a:off x="4905399" y="2322856"/>
          <a:ext cx="1256891" cy="1256891"/>
        </a:xfrm>
        <a:prstGeom prst="ellipse">
          <a:avLst/>
        </a:prstGeom>
        <a:solidFill>
          <a:schemeClr val="tx2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Decrease potential for relapse</a:t>
          </a:r>
          <a:endParaRPr lang="en-US" sz="1500" kern="1200" dirty="0"/>
        </a:p>
      </dsp:txBody>
      <dsp:txXfrm>
        <a:off x="5089466" y="2506923"/>
        <a:ext cx="888757" cy="888757"/>
      </dsp:txXfrm>
    </dsp:sp>
    <dsp:sp modelId="{959DA976-BDA6-4234-B352-22279623D36F}">
      <dsp:nvSpPr>
        <dsp:cNvPr id="0" name=""/>
        <dsp:cNvSpPr/>
      </dsp:nvSpPr>
      <dsp:spPr>
        <a:xfrm rot="3857143">
          <a:off x="3790463" y="3365803"/>
          <a:ext cx="628525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28525" y="153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9012" y="3365394"/>
        <a:ext cx="31426" cy="31426"/>
      </dsp:txXfrm>
    </dsp:sp>
    <dsp:sp modelId="{C845A40F-6BBB-430B-A48D-A9FE5553E12D}">
      <dsp:nvSpPr>
        <dsp:cNvPr id="0" name=""/>
        <dsp:cNvSpPr/>
      </dsp:nvSpPr>
      <dsp:spPr>
        <a:xfrm>
          <a:off x="3885305" y="3602013"/>
          <a:ext cx="1256891" cy="1256891"/>
        </a:xfrm>
        <a:prstGeom prst="ellipse">
          <a:avLst/>
        </a:prstGeom>
        <a:solidFill>
          <a:schemeClr val="tx2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Increase income</a:t>
          </a:r>
          <a:endParaRPr lang="en-US" sz="1500" kern="1200" dirty="0"/>
        </a:p>
      </dsp:txBody>
      <dsp:txXfrm>
        <a:off x="4069372" y="3786080"/>
        <a:ext cx="888757" cy="888757"/>
      </dsp:txXfrm>
    </dsp:sp>
    <dsp:sp modelId="{98F0FF7B-4427-4552-B392-1B50E4DBD963}">
      <dsp:nvSpPr>
        <dsp:cNvPr id="0" name=""/>
        <dsp:cNvSpPr/>
      </dsp:nvSpPr>
      <dsp:spPr>
        <a:xfrm rot="6942857">
          <a:off x="2972411" y="3365803"/>
          <a:ext cx="628525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28525" y="153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70961" y="3365394"/>
        <a:ext cx="31426" cy="31426"/>
      </dsp:txXfrm>
    </dsp:sp>
    <dsp:sp modelId="{11ECB948-1B49-4881-8897-135DE9908836}">
      <dsp:nvSpPr>
        <dsp:cNvPr id="0" name=""/>
        <dsp:cNvSpPr/>
      </dsp:nvSpPr>
      <dsp:spPr>
        <a:xfrm>
          <a:off x="2249203" y="3602013"/>
          <a:ext cx="1256891" cy="1256891"/>
        </a:xfrm>
        <a:prstGeom prst="ellipse">
          <a:avLst/>
        </a:prstGeom>
        <a:solidFill>
          <a:schemeClr val="tx2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Increase social status</a:t>
          </a:r>
          <a:endParaRPr lang="en-US" sz="1500" kern="1200" dirty="0"/>
        </a:p>
      </dsp:txBody>
      <dsp:txXfrm>
        <a:off x="2433270" y="3786080"/>
        <a:ext cx="888757" cy="888757"/>
      </dsp:txXfrm>
    </dsp:sp>
    <dsp:sp modelId="{4B23FD33-19D3-4A94-857C-BD39E9A5CF3D}">
      <dsp:nvSpPr>
        <dsp:cNvPr id="0" name=""/>
        <dsp:cNvSpPr/>
      </dsp:nvSpPr>
      <dsp:spPr>
        <a:xfrm rot="10028571">
          <a:off x="2462365" y="2726225"/>
          <a:ext cx="628525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28525" y="153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0914" y="2725816"/>
        <a:ext cx="31426" cy="31426"/>
      </dsp:txXfrm>
    </dsp:sp>
    <dsp:sp modelId="{C5403652-F4E4-4EA3-9F72-DD06807E0EA4}">
      <dsp:nvSpPr>
        <dsp:cNvPr id="0" name=""/>
        <dsp:cNvSpPr/>
      </dsp:nvSpPr>
      <dsp:spPr>
        <a:xfrm>
          <a:off x="1229109" y="2322856"/>
          <a:ext cx="1256891" cy="1256891"/>
        </a:xfrm>
        <a:prstGeom prst="ellipse">
          <a:avLst/>
        </a:prstGeom>
        <a:solidFill>
          <a:schemeClr val="tx2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Increase social contacts</a:t>
          </a:r>
          <a:endParaRPr lang="en-US" sz="1500" kern="1200" dirty="0"/>
        </a:p>
      </dsp:txBody>
      <dsp:txXfrm>
        <a:off x="1413176" y="2506923"/>
        <a:ext cx="888757" cy="888757"/>
      </dsp:txXfrm>
    </dsp:sp>
    <dsp:sp modelId="{903FEF55-B349-439F-A4DD-8890ACC70C83}">
      <dsp:nvSpPr>
        <dsp:cNvPr id="0" name=""/>
        <dsp:cNvSpPr/>
      </dsp:nvSpPr>
      <dsp:spPr>
        <a:xfrm rot="13114286">
          <a:off x="2644398" y="1928684"/>
          <a:ext cx="628525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28525" y="153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42948" y="1928275"/>
        <a:ext cx="31426" cy="31426"/>
      </dsp:txXfrm>
    </dsp:sp>
    <dsp:sp modelId="{8C0E45EB-7F49-4F0A-9096-CA90A49CE011}">
      <dsp:nvSpPr>
        <dsp:cNvPr id="0" name=""/>
        <dsp:cNvSpPr/>
      </dsp:nvSpPr>
      <dsp:spPr>
        <a:xfrm>
          <a:off x="1593176" y="727774"/>
          <a:ext cx="1256891" cy="1256891"/>
        </a:xfrm>
        <a:prstGeom prst="ellipse">
          <a:avLst/>
        </a:prstGeom>
        <a:solidFill>
          <a:schemeClr val="tx2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Positive opinions about the future</a:t>
          </a:r>
          <a:endParaRPr lang="en-US" sz="1500" kern="1200" dirty="0"/>
        </a:p>
      </dsp:txBody>
      <dsp:txXfrm>
        <a:off x="1777243" y="911841"/>
        <a:ext cx="888757" cy="888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ED16A-6B68-4846-B98C-3C1D0B72A0C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F984E-8E45-4E8D-B023-7A3083167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5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QqQURQmXco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qtwCKafDFo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qtwCKafDFo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N3U75XRJ6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N3U75XRJ6U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89xWtgFDFc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89xWtgFDFc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QqQURQmXco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class is about </a:t>
            </a:r>
            <a:r>
              <a:rPr lang="en-US" b="1" dirty="0" smtClean="0"/>
              <a:t>happiness</a:t>
            </a:r>
            <a:r>
              <a:rPr lang="en-US" dirty="0" smtClean="0"/>
              <a:t>…yours.  We know that money doesn’t make a person happy but neither does need…or living in poverty.  Happiness</a:t>
            </a:r>
            <a:r>
              <a:rPr lang="en-US" baseline="0" dirty="0" smtClean="0"/>
              <a:t> is about possessing the freedom to make the choices you want in life.  This class is not just about learning…it’s about discovering things about yourself that can change your life.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class is about </a:t>
            </a:r>
            <a:r>
              <a:rPr lang="en-US" b="1" baseline="0" dirty="0" smtClean="0"/>
              <a:t>opportunity</a:t>
            </a:r>
            <a:r>
              <a:rPr lang="en-US" b="0" baseline="0" dirty="0" smtClean="0"/>
              <a:t>.  Whether you no it or not, opportunity is all around you.  This class will show you how to spot opportunity and go for it!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This class is about </a:t>
            </a:r>
            <a:r>
              <a:rPr lang="en-US" b="1" baseline="0" dirty="0" smtClean="0"/>
              <a:t>peace of mind</a:t>
            </a:r>
            <a:r>
              <a:rPr lang="en-US" b="0" baseline="0" dirty="0" smtClean="0"/>
              <a:t>…yours.  Think about this…when was the last time you had “peace of mind?” When was the last time you had complete control over your life?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This class is about </a:t>
            </a:r>
            <a:r>
              <a:rPr lang="en-US" b="1" baseline="0" dirty="0" smtClean="0"/>
              <a:t>Economic Self-Sufficiency</a:t>
            </a:r>
            <a:r>
              <a:rPr lang="en-US" b="0" baseline="0" dirty="0" smtClean="0"/>
              <a:t>.  Thinking about money can be scary…especially when you don’t have enough.  If you live on social security or benefits you usually don’t have nearly enough.  Imagine having enough?  There is a way this can happen.  You’ll learn about it in this class.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But most of all, this class is about </a:t>
            </a:r>
            <a:r>
              <a:rPr lang="en-US" b="1" baseline="0" dirty="0" smtClean="0"/>
              <a:t>hope</a:t>
            </a:r>
            <a:r>
              <a:rPr lang="en-US" b="0" baseline="0" dirty="0" smtClean="0"/>
              <a:t>! Hope for the future and hope in yourselves.  I already believe in everyone’s potential in this classroom.  I want you all to believe it.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984E-8E45-4E8D-B023-7A30831677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3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https://youtu.be/EQqQURQmXco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Coming attractions at the end of Lesson 4 and Overview in Lesson 5 (Slides 26 &amp; 29 of PPT)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984E-8E45-4E8D-B023-7A30831677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07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dirty="0" smtClean="0"/>
              <a:t>Employment can: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Increase self-esteem, alleviate psychiatric symptoms, and reduce the potential for relapse for PWPD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Encourage development of realistic and optimistic opinions about the future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Create improvements in income, status, and social contacts, thus decreasing social isolation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8607" fontAlgn="base">
              <a:spcBef>
                <a:spcPct val="0"/>
              </a:spcBef>
              <a:spcAft>
                <a:spcPct val="0"/>
              </a:spcAft>
              <a:defRPr/>
            </a:pPr>
            <a:fld id="{7118DD1F-5E32-47FA-9C03-01FC297FF73E}" type="slidenum">
              <a:rPr lang="en-US" smtClean="0"/>
              <a:pPr defTabSz="878607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https://youtu.be/GqtwCKafDFo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Coming attractions at the end of Lesson 5 and Overview in Lesson 6 (Slides 33 &amp; 36 of PPT)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984E-8E45-4E8D-B023-7A30831677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50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https://youtu.be/GqtwCKafDFo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Coming attractions at the end of Lesson 5 and Overview in Lesson 6 (Slides 33 &amp; 36 of PPT)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984E-8E45-4E8D-B023-7A30831677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2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984E-8E45-4E8D-B023-7A30831677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0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https://youtu.be/5N3U75XRJ6U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Coming attractions at the end of the first lesson and Overview in Lesson 2 (Slides 6 &amp; 9 of PPT)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984E-8E45-4E8D-B023-7A30831677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8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https://youtu.be/5N3U75XRJ6U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Coming attractions at the end of the first lesson and Overview in Lesson 2 (Slides 6 &amp; 9 of PPT)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984E-8E45-4E8D-B023-7A30831677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170A8-55B5-4D71-8B87-22D3CFA901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170A8-55B5-4D71-8B87-22D3CFA9016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https://youtu.be/C89xWtgFDFc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Coming attractions at the end of Lesson 3 and Overview in Lesson 4 (Slides 19 &amp; 22 of PPT)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984E-8E45-4E8D-B023-7A30831677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https://youtu.be/C89xWtgFDFc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Coming attractions at the end of Lesson 3 and Overview in Lesson 4 (Slides 19 &amp; 22 of PPT)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984E-8E45-4E8D-B023-7A30831677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170A8-55B5-4D71-8B87-22D3CFA9016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https://youtu.be/EQqQURQmXco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Coming attractions at the end of Lesson 4 and Overview in Lesson 5 (Slides 26 &amp; 29 of PPT)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984E-8E45-4E8D-B023-7A30831677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2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CA49706-F005-4A3C-9C01-A37FED41924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00A03A-536A-4896-82E9-AE3BCF6FB2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89xWtgFDF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89xWtgFDF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QqQURQmXc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QqQURQmXc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qtwCKafDF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qtwCKafDF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N3U75XRJ6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N3U75XRJ6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Show me the Money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Beyond Poverty &amp; Into Freedom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274214" cy="1081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4000" sy="104000" algn="tl" rotWithShape="0">
              <a:schemeClr val="tx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2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The 8 Domains of wellness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43221564"/>
              </p:ext>
            </p:extLst>
          </p:nvPr>
        </p:nvGraphicFramePr>
        <p:xfrm>
          <a:off x="685800" y="16002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45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Housing – We estimate that this will cost us </a:t>
            </a:r>
            <a:r>
              <a:rPr lang="en-US" b="1" dirty="0" smtClean="0"/>
              <a:t>$600</a:t>
            </a:r>
            <a:endParaRPr lang="en-US" b="1" dirty="0"/>
          </a:p>
          <a:p>
            <a:pPr lvl="0"/>
            <a:r>
              <a:rPr lang="en-US" dirty="0"/>
              <a:t>Food – We are going to estimate this at </a:t>
            </a:r>
            <a:r>
              <a:rPr lang="en-US" b="1" dirty="0"/>
              <a:t>$250 </a:t>
            </a:r>
            <a:r>
              <a:rPr lang="en-US" dirty="0"/>
              <a:t>a </a:t>
            </a:r>
            <a:r>
              <a:rPr lang="en-US" dirty="0" smtClean="0"/>
              <a:t>month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(Food Stamps will cover this for person 1)</a:t>
            </a:r>
          </a:p>
          <a:p>
            <a:pPr lvl="0"/>
            <a:r>
              <a:rPr lang="en-US" dirty="0" smtClean="0"/>
              <a:t>Gas/Electric </a:t>
            </a:r>
            <a:r>
              <a:rPr lang="en-US" dirty="0"/>
              <a:t>– We estimate this at </a:t>
            </a:r>
            <a:r>
              <a:rPr lang="en-US" b="1" dirty="0" smtClean="0"/>
              <a:t>$100</a:t>
            </a:r>
            <a:endParaRPr lang="en-US" b="1" dirty="0"/>
          </a:p>
          <a:p>
            <a:pPr lvl="0"/>
            <a:r>
              <a:rPr lang="en-US" dirty="0"/>
              <a:t>Transportation – For person </a:t>
            </a:r>
            <a:r>
              <a:rPr lang="en-US" dirty="0" smtClean="0"/>
              <a:t>we will estimate a bus pass because you can’t afford a car and insurance.  This is </a:t>
            </a:r>
            <a:r>
              <a:rPr lang="en-US" b="1" dirty="0" smtClean="0"/>
              <a:t>$75</a:t>
            </a:r>
            <a:r>
              <a:rPr lang="en-US" dirty="0" smtClean="0"/>
              <a:t>. Person </a:t>
            </a:r>
            <a:r>
              <a:rPr lang="en-US" dirty="0"/>
              <a:t>2 can budget for a </a:t>
            </a:r>
            <a:r>
              <a:rPr lang="en-US" dirty="0" smtClean="0"/>
              <a:t>car for </a:t>
            </a:r>
            <a:r>
              <a:rPr lang="en-US" b="1" dirty="0" smtClean="0"/>
              <a:t>$300 </a:t>
            </a:r>
            <a:r>
              <a:rPr lang="en-US" dirty="0" smtClean="0"/>
              <a:t>and insurance for </a:t>
            </a:r>
            <a:r>
              <a:rPr lang="en-US" b="1" dirty="0" smtClean="0"/>
              <a:t>$150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Budget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Person1: </a:t>
            </a:r>
            <a:r>
              <a:rPr lang="en-US" u="sng" dirty="0" smtClean="0"/>
              <a:t>$800 SSI</a:t>
            </a:r>
          </a:p>
          <a:p>
            <a:pPr marL="0" indent="0">
              <a:buNone/>
            </a:pPr>
            <a:r>
              <a:rPr lang="en-US" dirty="0" smtClean="0"/>
              <a:t>Housing  - $600</a:t>
            </a:r>
          </a:p>
          <a:p>
            <a:pPr marL="0" indent="0">
              <a:buNone/>
            </a:pPr>
            <a:r>
              <a:rPr lang="en-US" dirty="0" smtClean="0"/>
              <a:t>Transportation - $75</a:t>
            </a:r>
          </a:p>
          <a:p>
            <a:pPr marL="0" indent="0">
              <a:buNone/>
            </a:pPr>
            <a:r>
              <a:rPr lang="en-US" dirty="0" smtClean="0"/>
              <a:t>Gas/electric - $100</a:t>
            </a:r>
          </a:p>
          <a:p>
            <a:pPr marL="0" indent="0">
              <a:buNone/>
            </a:pPr>
            <a:r>
              <a:rPr lang="en-US" dirty="0" smtClean="0"/>
              <a:t>Person 1 is left with:</a:t>
            </a:r>
          </a:p>
          <a:p>
            <a:pPr marL="0" indent="0" algn="ctr">
              <a:buNone/>
            </a:pPr>
            <a:r>
              <a:rPr lang="en-US" sz="3600" b="1" dirty="0" smtClean="0"/>
              <a:t>$25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Person 2: </a:t>
            </a:r>
            <a:r>
              <a:rPr lang="en-US" u="sng" dirty="0" smtClean="0"/>
              <a:t>$4,000 Job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Housing  - $600</a:t>
            </a:r>
          </a:p>
          <a:p>
            <a:pPr marL="0" indent="0">
              <a:buNone/>
            </a:pPr>
            <a:r>
              <a:rPr lang="en-US" dirty="0" smtClean="0"/>
              <a:t>Transportation - $450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Gas/electric - $100</a:t>
            </a:r>
          </a:p>
          <a:p>
            <a:pPr marL="0" indent="0">
              <a:buNone/>
            </a:pPr>
            <a:r>
              <a:rPr lang="en-US" dirty="0"/>
              <a:t>Person </a:t>
            </a:r>
            <a:r>
              <a:rPr lang="en-US" dirty="0" smtClean="0"/>
              <a:t>2 </a:t>
            </a:r>
            <a:r>
              <a:rPr lang="en-US" dirty="0"/>
              <a:t>is left with:</a:t>
            </a:r>
          </a:p>
          <a:p>
            <a:pPr marL="0" indent="0" algn="ctr">
              <a:buNone/>
            </a:pPr>
            <a:r>
              <a:rPr lang="en-US" sz="3600" b="1" dirty="0" smtClean="0"/>
              <a:t>$2,850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Key Points</a:t>
            </a:r>
          </a:p>
          <a:p>
            <a:r>
              <a:rPr lang="en-US" dirty="0" smtClean="0"/>
              <a:t>Show me the money means being able to pay all of your bills.</a:t>
            </a:r>
          </a:p>
          <a:p>
            <a:r>
              <a:rPr lang="en-US" dirty="0" smtClean="0"/>
              <a:t>Show me the money means being able to spend your money on things you want.</a:t>
            </a:r>
          </a:p>
          <a:p>
            <a:r>
              <a:rPr lang="en-US" dirty="0" smtClean="0"/>
              <a:t>Show me the money means “upgrading your life.”</a:t>
            </a:r>
          </a:p>
          <a:p>
            <a:r>
              <a:rPr lang="en-US" dirty="0" smtClean="0"/>
              <a:t>Show me the money means having the freedom to purchase the things you want.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Week…Show me the Money – Part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0172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Show me the Money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Beyond Poverty &amp; Into Freedom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274214" cy="1081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4000" sy="104000" algn="tl" rotWithShape="0">
              <a:schemeClr val="tx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7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91400" cy="1600200"/>
          </a:xfrm>
        </p:spPr>
        <p:txBody>
          <a:bodyPr>
            <a:normAutofit/>
          </a:bodyPr>
          <a:lstStyle/>
          <a:p>
            <a:pPr algn="ctr"/>
            <a:r>
              <a:rPr lang="en-US" sz="4300" dirty="0" smtClean="0"/>
              <a:t>Session 3:  Show me the Money – Part 2</a:t>
            </a:r>
            <a:endParaRPr lang="en-US" sz="4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1104900"/>
            <a:ext cx="5318760" cy="3048000"/>
          </a:xfrm>
        </p:spPr>
      </p:pic>
    </p:spTree>
    <p:extLst>
      <p:ext uri="{BB962C8B-B14F-4D97-AF65-F5344CB8AC3E}">
        <p14:creationId xmlns:p14="http://schemas.microsoft.com/office/powerpoint/2010/main" val="7262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The 8 Domains of wellness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50390339"/>
              </p:ext>
            </p:extLst>
          </p:nvPr>
        </p:nvGraphicFramePr>
        <p:xfrm>
          <a:off x="685800" y="16002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88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Key Points</a:t>
            </a:r>
          </a:p>
          <a:p>
            <a:pPr lvl="0"/>
            <a:r>
              <a:rPr lang="en-US" dirty="0"/>
              <a:t>Life is easier if you have enough money to commit to your goals</a:t>
            </a:r>
          </a:p>
          <a:p>
            <a:pPr lvl="0"/>
            <a:r>
              <a:rPr lang="en-US" dirty="0"/>
              <a:t>Everyone one of the 8 domains is impacted by the lack of money</a:t>
            </a:r>
          </a:p>
          <a:p>
            <a:pPr lvl="0"/>
            <a:r>
              <a:rPr lang="en-US" dirty="0"/>
              <a:t>Money is more than just dollars – it offers me great choices in life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week…coming attractions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6858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Tube link</a:t>
            </a:r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https://youtu.be/C89xWtgFDFc</a:t>
            </a:r>
            <a:r>
              <a:rPr lang="en-US" dirty="0"/>
              <a:t>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91400" cy="1600200"/>
          </a:xfrm>
        </p:spPr>
        <p:txBody>
          <a:bodyPr>
            <a:normAutofit/>
          </a:bodyPr>
          <a:lstStyle/>
          <a:p>
            <a:r>
              <a:rPr lang="en-US" sz="4300" dirty="0" smtClean="0"/>
              <a:t>Session 1:  Introduction to class</a:t>
            </a:r>
            <a:endParaRPr lang="en-US" sz="43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685800"/>
            <a:ext cx="6908800" cy="3886200"/>
          </a:xfrm>
        </p:spPr>
      </p:pic>
    </p:spTree>
    <p:extLst>
      <p:ext uri="{BB962C8B-B14F-4D97-AF65-F5344CB8AC3E}">
        <p14:creationId xmlns:p14="http://schemas.microsoft.com/office/powerpoint/2010/main" val="22845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Show me the Money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Beyond Poverty &amp; Into Freedom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274214" cy="1081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4000" sy="104000" algn="tl" rotWithShape="0">
              <a:schemeClr val="tx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1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91400" cy="1600200"/>
          </a:xfrm>
        </p:spPr>
        <p:txBody>
          <a:bodyPr>
            <a:normAutofit/>
          </a:bodyPr>
          <a:lstStyle/>
          <a:p>
            <a:pPr algn="ctr"/>
            <a:r>
              <a:rPr lang="en-US" sz="4300" dirty="0" smtClean="0"/>
              <a:t>Session 4:  The Effects of Poverty </a:t>
            </a:r>
            <a:endParaRPr lang="en-US" sz="4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1104900"/>
            <a:ext cx="5318760" cy="3048000"/>
          </a:xfrm>
        </p:spPr>
      </p:pic>
    </p:spTree>
    <p:extLst>
      <p:ext uri="{BB962C8B-B14F-4D97-AF65-F5344CB8AC3E}">
        <p14:creationId xmlns:p14="http://schemas.microsoft.com/office/powerpoint/2010/main" val="5448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6858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Tube link</a:t>
            </a:r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https://youtu.be/C89xWtgFDFc</a:t>
            </a:r>
            <a:r>
              <a:rPr lang="en-US" dirty="0"/>
              <a:t>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poverty effect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Living in Poverty has a negative impact on my life</a:t>
            </a:r>
          </a:p>
          <a:p>
            <a:pPr>
              <a:buFontTx/>
              <a:buChar char="-"/>
            </a:pPr>
            <a:r>
              <a:rPr lang="en-US" dirty="0" smtClean="0"/>
              <a:t>I never have enough money</a:t>
            </a:r>
          </a:p>
          <a:p>
            <a:pPr>
              <a:buFontTx/>
              <a:buChar char="-"/>
            </a:pPr>
            <a:r>
              <a:rPr lang="en-US" dirty="0" smtClean="0"/>
              <a:t>I can’t do the things I want to</a:t>
            </a:r>
          </a:p>
          <a:p>
            <a:pPr>
              <a:buFontTx/>
              <a:buChar char="-"/>
            </a:pPr>
            <a:r>
              <a:rPr lang="en-US" dirty="0" smtClean="0"/>
              <a:t>I can never go anywhere</a:t>
            </a:r>
          </a:p>
          <a:p>
            <a:pPr>
              <a:buFontTx/>
              <a:buChar char="-"/>
            </a:pPr>
            <a:r>
              <a:rPr lang="en-US" dirty="0" smtClean="0"/>
              <a:t>I don’t have enough friends</a:t>
            </a:r>
          </a:p>
          <a:p>
            <a:pPr>
              <a:buFontTx/>
              <a:buChar char="-"/>
            </a:pPr>
            <a:r>
              <a:rPr lang="en-US" dirty="0" smtClean="0"/>
              <a:t>I don’t have a significant other</a:t>
            </a:r>
          </a:p>
          <a:p>
            <a:pPr>
              <a:buFontTx/>
              <a:buChar char="-"/>
            </a:pPr>
            <a:r>
              <a:rPr lang="en-US" dirty="0" smtClean="0"/>
              <a:t>I don’t live on my own</a:t>
            </a:r>
          </a:p>
          <a:p>
            <a:pPr>
              <a:buFontTx/>
              <a:buChar char="-"/>
            </a:pPr>
            <a:r>
              <a:rPr lang="en-US" dirty="0" smtClean="0"/>
              <a:t>I don’t control my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The 8 Domains of wellness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59076961"/>
              </p:ext>
            </p:extLst>
          </p:nvPr>
        </p:nvGraphicFramePr>
        <p:xfrm>
          <a:off x="685800" y="16002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16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Key Points</a:t>
            </a:r>
          </a:p>
          <a:p>
            <a:pPr lvl="0"/>
            <a:r>
              <a:rPr lang="en-US" dirty="0"/>
              <a:t>Living in poverty has a negative impact on my life.  </a:t>
            </a:r>
          </a:p>
          <a:p>
            <a:pPr lvl="0"/>
            <a:r>
              <a:rPr lang="en-US" dirty="0"/>
              <a:t>Employment or self-employment can help me overcome poverty.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week…coming attractions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6858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Tube link</a:t>
            </a:r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https://youtu.be/EQqQURQmXco</a:t>
            </a:r>
            <a:r>
              <a:rPr lang="en-US" dirty="0"/>
              <a:t>  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Show me the Money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Beyond Poverty &amp; Into Freedom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274214" cy="1081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4000" sy="104000" algn="tl" rotWithShape="0">
              <a:schemeClr val="tx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6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91400" cy="1600200"/>
          </a:xfrm>
        </p:spPr>
        <p:txBody>
          <a:bodyPr>
            <a:normAutofit/>
          </a:bodyPr>
          <a:lstStyle/>
          <a:p>
            <a:pPr algn="ctr"/>
            <a:r>
              <a:rPr lang="en-US" sz="4300" dirty="0" smtClean="0"/>
              <a:t>Session 5:  The Benefits of Employment </a:t>
            </a:r>
            <a:endParaRPr lang="en-US" sz="43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5257800" cy="3886200"/>
          </a:xfrm>
        </p:spPr>
      </p:pic>
    </p:spTree>
    <p:extLst>
      <p:ext uri="{BB962C8B-B14F-4D97-AF65-F5344CB8AC3E}">
        <p14:creationId xmlns:p14="http://schemas.microsoft.com/office/powerpoint/2010/main" val="36837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Recovery 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6858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Tube link</a:t>
            </a:r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https://youtu.be/EQqQURQmXco</a:t>
            </a:r>
            <a:r>
              <a:rPr lang="en-US" dirty="0"/>
              <a:t>  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This class is not about money…but it doesn’t hurt to have it.</a:t>
            </a:r>
            <a:endParaRPr lang="en-US" sz="2800" dirty="0"/>
          </a:p>
        </p:txBody>
      </p:sp>
      <p:pic>
        <p:nvPicPr>
          <p:cNvPr id="5" name="Picture 2" descr="C:\Users\Len Statham\AppData\Local\Microsoft\Windows\Temporary Internet Files\Content.Outlook\U6DYBCXM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16" y="685800"/>
            <a:ext cx="6578184" cy="43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9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-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Counter to what you may have experienced, going to work is actually good for you.  </a:t>
            </a:r>
          </a:p>
          <a:p>
            <a:pPr lvl="0"/>
            <a:r>
              <a:rPr lang="en-US" sz="3200" dirty="0"/>
              <a:t>Finding the right setting and the right kind of employment makes work worthwhile.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14400"/>
          </a:xfrm>
        </p:spPr>
        <p:txBody>
          <a:bodyPr rtlCol="0">
            <a:normAutofit fontScale="90000"/>
          </a:bodyPr>
          <a:lstStyle/>
          <a:p>
            <a:pPr algn="ctr" defTabSz="912813" eaLnBrk="1" fontAlgn="auto" hangingPunct="1">
              <a:spcAft>
                <a:spcPts val="0"/>
              </a:spcAft>
              <a:defRPr/>
            </a:pPr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US" sz="4400" dirty="0" smtClean="0"/>
              <a:t>The   Benefits of Work in </a:t>
            </a:r>
            <a:r>
              <a:rPr lang="en-US" sz="4400" dirty="0"/>
              <a:t>R</a:t>
            </a:r>
            <a:r>
              <a:rPr lang="en-US" sz="4400" dirty="0" smtClean="0"/>
              <a:t>ecovery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04578694"/>
              </p:ext>
            </p:extLst>
          </p:nvPr>
        </p:nvGraphicFramePr>
        <p:xfrm>
          <a:off x="838200" y="12192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79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4820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symptoms could be reduced by being employed?</a:t>
            </a:r>
          </a:p>
          <a:p>
            <a:r>
              <a:rPr lang="en-US" dirty="0"/>
              <a:t>Why would I be less likely to relapse?</a:t>
            </a:r>
          </a:p>
          <a:p>
            <a:r>
              <a:rPr lang="en-US" dirty="0"/>
              <a:t>How would I increase my income (we have already gone over this in previous sessions)?</a:t>
            </a:r>
          </a:p>
          <a:p>
            <a:r>
              <a:rPr lang="en-US" dirty="0"/>
              <a:t>How would working increase my social status?  Is this important?</a:t>
            </a:r>
          </a:p>
          <a:p>
            <a:r>
              <a:rPr lang="en-US" dirty="0"/>
              <a:t>How would being employed give me more social contacts?  How could the increase in social contacts benefit me?</a:t>
            </a:r>
          </a:p>
          <a:p>
            <a:r>
              <a:rPr lang="en-US" dirty="0"/>
              <a:t>In what ways would I have more positive opinions about the future?  How would this affect my outlook on life?</a:t>
            </a:r>
          </a:p>
          <a:p>
            <a:r>
              <a:rPr lang="en-US" dirty="0"/>
              <a:t>What are the ways my self-esteem could be improved by working? </a:t>
            </a:r>
          </a:p>
        </p:txBody>
      </p:sp>
    </p:spTree>
    <p:extLst>
      <p:ext uri="{BB962C8B-B14F-4D97-AF65-F5344CB8AC3E}">
        <p14:creationId xmlns:p14="http://schemas.microsoft.com/office/powerpoint/2010/main" val="19048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week…coming attractions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6858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Tube link</a:t>
            </a:r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https://youtu.be/GqtwCKafDFo</a:t>
            </a:r>
            <a:r>
              <a:rPr lang="en-US" dirty="0"/>
              <a:t>    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Show me the Money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Beyond Poverty &amp; Into Freedom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274214" cy="1081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4000" sy="104000" algn="tl" rotWithShape="0">
              <a:schemeClr val="tx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91400" cy="1600200"/>
          </a:xfrm>
        </p:spPr>
        <p:txBody>
          <a:bodyPr>
            <a:normAutofit/>
          </a:bodyPr>
          <a:lstStyle/>
          <a:p>
            <a:pPr algn="ctr"/>
            <a:r>
              <a:rPr lang="en-US" sz="4300" dirty="0" smtClean="0"/>
              <a:t>Session 6:  Is Work really Possible?</a:t>
            </a:r>
            <a:endParaRPr lang="en-US" sz="4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2342"/>
            <a:ext cx="7543800" cy="2833116"/>
          </a:xfrm>
        </p:spPr>
      </p:pic>
    </p:spTree>
    <p:extLst>
      <p:ext uri="{BB962C8B-B14F-4D97-AF65-F5344CB8AC3E}">
        <p14:creationId xmlns:p14="http://schemas.microsoft.com/office/powerpoint/2010/main" val="26674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– Quest for Employment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6858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Tube link</a:t>
            </a:r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https://youtu.be/GqtwCKafDFo</a:t>
            </a:r>
            <a:r>
              <a:rPr lang="en-US" dirty="0"/>
              <a:t>    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 </a:t>
            </a:r>
            <a:endParaRPr lang="en-US" sz="3600" dirty="0"/>
          </a:p>
          <a:p>
            <a:pPr lvl="0"/>
            <a:r>
              <a:rPr lang="en-US" sz="3600" dirty="0"/>
              <a:t>You can work…you just might not believe it yet. </a:t>
            </a:r>
          </a:p>
          <a:p>
            <a:pPr lvl="0"/>
            <a:r>
              <a:rPr lang="en-US" sz="3600" dirty="0"/>
              <a:t>With any kind of change, belief is the last to come.</a:t>
            </a:r>
          </a:p>
          <a:p>
            <a:pPr lvl="0"/>
            <a:r>
              <a:rPr lang="en-US" sz="3600" dirty="0"/>
              <a:t>Change requires us to look at ourselves differently.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Change requires us to think of ourselves differently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75619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30559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553200" cy="4876800"/>
          </a:xfrm>
        </p:spPr>
      </p:pic>
    </p:spTree>
    <p:extLst>
      <p:ext uri="{BB962C8B-B14F-4D97-AF65-F5344CB8AC3E}">
        <p14:creationId xmlns:p14="http://schemas.microsoft.com/office/powerpoint/2010/main" val="32737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this class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H</a:t>
            </a:r>
            <a:r>
              <a:rPr lang="en-US" sz="4400" dirty="0" smtClean="0"/>
              <a:t>appiness</a:t>
            </a:r>
          </a:p>
          <a:p>
            <a:r>
              <a:rPr lang="en-US" sz="4400" b="1" dirty="0" smtClean="0"/>
              <a:t>O</a:t>
            </a:r>
            <a:r>
              <a:rPr lang="en-US" sz="4400" dirty="0" smtClean="0"/>
              <a:t>pportunity</a:t>
            </a:r>
          </a:p>
          <a:p>
            <a:r>
              <a:rPr lang="en-US" sz="4400" b="1" dirty="0" smtClean="0"/>
              <a:t>P</a:t>
            </a:r>
            <a:r>
              <a:rPr lang="en-US" sz="4400" dirty="0" smtClean="0"/>
              <a:t>eace of Mind</a:t>
            </a:r>
          </a:p>
          <a:p>
            <a:r>
              <a:rPr lang="en-US" sz="4400" b="1" dirty="0" smtClean="0"/>
              <a:t>E</a:t>
            </a:r>
            <a:r>
              <a:rPr lang="en-US" sz="4400" dirty="0" smtClean="0"/>
              <a:t>conomic Self-Sufficiency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239000" cy="4267200"/>
          </a:xfrm>
        </p:spPr>
      </p:pic>
    </p:spTree>
    <p:extLst>
      <p:ext uri="{BB962C8B-B14F-4D97-AF65-F5344CB8AC3E}">
        <p14:creationId xmlns:p14="http://schemas.microsoft.com/office/powerpoint/2010/main" val="15258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Law of Reversibility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Law of Reversibility</a:t>
            </a:r>
          </a:p>
          <a:p>
            <a:pPr marL="0" indent="0">
              <a:buNone/>
            </a:pPr>
            <a:r>
              <a:rPr lang="en-US" dirty="0" smtClean="0"/>
              <a:t>When you </a:t>
            </a:r>
            <a:r>
              <a:rPr lang="en-US" dirty="0"/>
              <a:t>feel a certain way, you will act in a manner consistent with that </a:t>
            </a:r>
            <a:r>
              <a:rPr lang="en-US" dirty="0" smtClean="0"/>
              <a:t>feeling.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act in a manner consistent with that feeling, even if you don’t feel it, the Law of Reversibility will create the feeling that is consistent with your actions.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You can work…you just might not believe it yet. </a:t>
            </a:r>
          </a:p>
          <a:p>
            <a:pPr lvl="0"/>
            <a:r>
              <a:rPr lang="en-US" sz="3600" dirty="0"/>
              <a:t>With any kind of change, belief is the last to come.</a:t>
            </a:r>
          </a:p>
          <a:p>
            <a:r>
              <a:rPr lang="en-US" sz="3600" dirty="0"/>
              <a:t>Change requires us to look at ourselves differently </a:t>
            </a:r>
          </a:p>
        </p:txBody>
      </p:sp>
    </p:spTree>
    <p:extLst>
      <p:ext uri="{BB962C8B-B14F-4D97-AF65-F5344CB8AC3E}">
        <p14:creationId xmlns:p14="http://schemas.microsoft.com/office/powerpoint/2010/main" val="30506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5943600" cy="4343400"/>
          </a:xfrm>
        </p:spPr>
      </p:pic>
    </p:spTree>
    <p:extLst>
      <p:ext uri="{BB962C8B-B14F-4D97-AF65-F5344CB8AC3E}">
        <p14:creationId xmlns:p14="http://schemas.microsoft.com/office/powerpoint/2010/main" val="18960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095999" cy="5257800"/>
          </a:xfrm>
        </p:spPr>
      </p:pic>
    </p:spTree>
    <p:extLst>
      <p:ext uri="{BB962C8B-B14F-4D97-AF65-F5344CB8AC3E}">
        <p14:creationId xmlns:p14="http://schemas.microsoft.com/office/powerpoint/2010/main" val="17445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181600" cy="4191000"/>
          </a:xfrm>
        </p:spPr>
      </p:pic>
    </p:spTree>
    <p:extLst>
      <p:ext uri="{BB962C8B-B14F-4D97-AF65-F5344CB8AC3E}">
        <p14:creationId xmlns:p14="http://schemas.microsoft.com/office/powerpoint/2010/main" val="33428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Show me the Money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Beyond Poverty &amp; Into Freedom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274214" cy="1081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4000" sy="104000" algn="tl" rotWithShape="0">
              <a:schemeClr val="tx1">
                <a:alpha val="4300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398"/>
            <a:ext cx="4981182" cy="2806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1600" y="6305266"/>
            <a:ext cx="2232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http://pros.nyaprs.org/</a:t>
            </a:r>
          </a:p>
        </p:txBody>
      </p:sp>
    </p:spTree>
    <p:extLst>
      <p:ext uri="{BB962C8B-B14F-4D97-AF65-F5344CB8AC3E}">
        <p14:creationId xmlns:p14="http://schemas.microsoft.com/office/powerpoint/2010/main" val="35982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Demonstrate an understanding of how poverty impacts </a:t>
            </a:r>
            <a:r>
              <a:rPr lang="en-US" dirty="0" smtClean="0"/>
              <a:t>your life.</a:t>
            </a:r>
            <a:endParaRPr lang="en-US" dirty="0"/>
          </a:p>
          <a:p>
            <a:pPr lvl="0"/>
            <a:r>
              <a:rPr lang="en-US" dirty="0"/>
              <a:t>Describe </a:t>
            </a:r>
            <a:r>
              <a:rPr lang="en-US" dirty="0" smtClean="0"/>
              <a:t>‘what sucks” about living in </a:t>
            </a:r>
            <a:r>
              <a:rPr lang="en-US" dirty="0"/>
              <a:t>poverty.</a:t>
            </a:r>
          </a:p>
          <a:p>
            <a:pPr lvl="0"/>
            <a:r>
              <a:rPr lang="en-US" dirty="0"/>
              <a:t>Explore what </a:t>
            </a:r>
            <a:r>
              <a:rPr lang="en-US" dirty="0" smtClean="0"/>
              <a:t>you want your </a:t>
            </a:r>
            <a:r>
              <a:rPr lang="en-US" dirty="0"/>
              <a:t>life to look like and compare it to </a:t>
            </a:r>
            <a:r>
              <a:rPr lang="en-US" dirty="0" smtClean="0"/>
              <a:t>the life you are currently living</a:t>
            </a:r>
            <a:endParaRPr lang="en-US" dirty="0"/>
          </a:p>
          <a:p>
            <a:pPr lvl="0"/>
            <a:r>
              <a:rPr lang="en-US" dirty="0"/>
              <a:t>Decide and commit to moving beyond poverty.</a:t>
            </a:r>
          </a:p>
          <a:p>
            <a:pPr lvl="0"/>
            <a:r>
              <a:rPr lang="en-US" dirty="0"/>
              <a:t>Identify strengths that will help </a:t>
            </a:r>
            <a:r>
              <a:rPr lang="en-US" dirty="0" smtClean="0"/>
              <a:t>you move into </a:t>
            </a:r>
            <a:r>
              <a:rPr lang="en-US" dirty="0"/>
              <a:t>freedom and out of poverty.  </a:t>
            </a:r>
          </a:p>
        </p:txBody>
      </p:sp>
    </p:spTree>
    <p:extLst>
      <p:ext uri="{BB962C8B-B14F-4D97-AF65-F5344CB8AC3E}">
        <p14:creationId xmlns:p14="http://schemas.microsoft.com/office/powerpoint/2010/main" val="32257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371600"/>
          </a:xfrm>
        </p:spPr>
        <p:txBody>
          <a:bodyPr/>
          <a:lstStyle/>
          <a:p>
            <a:r>
              <a:rPr lang="en-US" dirty="0" smtClean="0"/>
              <a:t>You Tube link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chemeClr val="tx1"/>
                </a:solidFill>
                <a:hlinkClick r:id="rId3"/>
              </a:rPr>
              <a:t>https://youtu.be/5N3U75XRJ6U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Show me the Money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Beyond Poverty &amp; Into Freedom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274214" cy="1081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4000" sy="104000" algn="tl" rotWithShape="0">
              <a:schemeClr val="tx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4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91400" cy="1600200"/>
          </a:xfrm>
        </p:spPr>
        <p:txBody>
          <a:bodyPr>
            <a:normAutofit/>
          </a:bodyPr>
          <a:lstStyle/>
          <a:p>
            <a:pPr algn="ctr"/>
            <a:r>
              <a:rPr lang="en-US" sz="4300" dirty="0" smtClean="0"/>
              <a:t>Session 2:  Show me the Money – Part 1</a:t>
            </a:r>
            <a:endParaRPr lang="en-US" sz="43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188720"/>
            <a:ext cx="6568440" cy="2880360"/>
          </a:xfrm>
        </p:spPr>
      </p:pic>
    </p:spTree>
    <p:extLst>
      <p:ext uri="{BB962C8B-B14F-4D97-AF65-F5344CB8AC3E}">
        <p14:creationId xmlns:p14="http://schemas.microsoft.com/office/powerpoint/2010/main" val="505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6858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You Tube link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u="sng" smtClean="0">
                <a:solidFill>
                  <a:schemeClr val="tx1"/>
                </a:solidFill>
                <a:hlinkClick r:id="rId3"/>
              </a:rPr>
              <a:t>https://youtu.be/5N3U75XRJ6U</a:t>
            </a:r>
            <a:r>
              <a:rPr lang="en-US" smtClean="0">
                <a:solidFill>
                  <a:schemeClr val="tx1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COLLECTIVE</Template>
  <TotalTime>9259</TotalTime>
  <Words>1234</Words>
  <Application>Microsoft Office PowerPoint</Application>
  <PresentationFormat>On-screen Show (4:3)</PresentationFormat>
  <Paragraphs>199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NewsPrint</vt:lpstr>
      <vt:lpstr>Show me the Money</vt:lpstr>
      <vt:lpstr>Session 1:  Introduction to class</vt:lpstr>
      <vt:lpstr>This class is not about money…but it doesn’t hurt to have it.</vt:lpstr>
      <vt:lpstr>What’s this class about?</vt:lpstr>
      <vt:lpstr>Objectives</vt:lpstr>
      <vt:lpstr>Coming attractions</vt:lpstr>
      <vt:lpstr>Show me the Money</vt:lpstr>
      <vt:lpstr>Session 2:  Show me the Money – Part 1</vt:lpstr>
      <vt:lpstr>Overview</vt:lpstr>
      <vt:lpstr>The 8 Domains of wellness</vt:lpstr>
      <vt:lpstr>Monthly Budget</vt:lpstr>
      <vt:lpstr>Monthly Budget</vt:lpstr>
      <vt:lpstr>Summary</vt:lpstr>
      <vt:lpstr>Next Week…Show me the Money – Part 2</vt:lpstr>
      <vt:lpstr>Show me the Money</vt:lpstr>
      <vt:lpstr>Session 3:  Show me the Money – Part 2</vt:lpstr>
      <vt:lpstr>The 8 Domains of wellness</vt:lpstr>
      <vt:lpstr>Summary</vt:lpstr>
      <vt:lpstr>Next week…coming attractions</vt:lpstr>
      <vt:lpstr>Show me the Money</vt:lpstr>
      <vt:lpstr>Session 4:  The Effects of Poverty </vt:lpstr>
      <vt:lpstr>Poverty</vt:lpstr>
      <vt:lpstr>How does poverty effect you?</vt:lpstr>
      <vt:lpstr>The 8 Domains of wellness</vt:lpstr>
      <vt:lpstr>Summary</vt:lpstr>
      <vt:lpstr>Next week…coming attractions</vt:lpstr>
      <vt:lpstr>Show me the Money</vt:lpstr>
      <vt:lpstr>Session 5:  The Benefits of Employment </vt:lpstr>
      <vt:lpstr>Making Recovery Work</vt:lpstr>
      <vt:lpstr>Overview - Key Points</vt:lpstr>
      <vt:lpstr> The   Benefits of Work in Recovery </vt:lpstr>
      <vt:lpstr>Exercise Questions</vt:lpstr>
      <vt:lpstr>Next week…coming attractions</vt:lpstr>
      <vt:lpstr>Show me the Money</vt:lpstr>
      <vt:lpstr>Session 6:  Is Work really Possible?</vt:lpstr>
      <vt:lpstr>Review – Quest for Employment</vt:lpstr>
      <vt:lpstr>Overview – Key Points</vt:lpstr>
      <vt:lpstr>Change requires us to think of ourselves differently</vt:lpstr>
      <vt:lpstr>PowerPoint Presentation</vt:lpstr>
      <vt:lpstr>PowerPoint Presentation</vt:lpstr>
      <vt:lpstr>The Law of Reversibility</vt:lpstr>
      <vt:lpstr>Summary – Key Points</vt:lpstr>
      <vt:lpstr>PowerPoint Presentation</vt:lpstr>
      <vt:lpstr>PowerPoint Presentation</vt:lpstr>
      <vt:lpstr>PowerPoint Presentation</vt:lpstr>
      <vt:lpstr>Show me the Money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me the Money</dc:title>
  <dc:creator>LenS</dc:creator>
  <cp:lastModifiedBy>Ruth Colón-Wagner</cp:lastModifiedBy>
  <cp:revision>44</cp:revision>
  <dcterms:created xsi:type="dcterms:W3CDTF">2017-07-25T21:47:38Z</dcterms:created>
  <dcterms:modified xsi:type="dcterms:W3CDTF">2017-10-12T14:15:00Z</dcterms:modified>
</cp:coreProperties>
</file>