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0" r:id="rId2"/>
  </p:sldMasterIdLst>
  <p:notesMasterIdLst>
    <p:notesMasterId r:id="rId24"/>
  </p:notesMasterIdLst>
  <p:handoutMasterIdLst>
    <p:handoutMasterId r:id="rId25"/>
  </p:handout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94" d="100"/>
          <a:sy n="94" d="100"/>
        </p:scale>
        <p:origin x="-468" y="150"/>
      </p:cViewPr>
      <p:guideLst>
        <p:guide orient="horz" pos="2160"/>
        <p:guide pos="2880"/>
      </p:guideLst>
    </p:cSldViewPr>
  </p:slideViewPr>
  <p:notesTextViewPr>
    <p:cViewPr>
      <p:scale>
        <a:sx n="1" d="1"/>
        <a:sy n="1" d="1"/>
      </p:scale>
      <p:origin x="0" y="0"/>
    </p:cViewPr>
  </p:notesTextViewPr>
  <p:notesViewPr>
    <p:cSldViewPr snapToGrid="0">
      <p:cViewPr varScale="1">
        <p:scale>
          <a:sx n="76" d="100"/>
          <a:sy n="76" d="100"/>
        </p:scale>
        <p:origin x="168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A6CFED4-D69B-4F2E-9E8F-84756F102C74}" type="datetimeFigureOut">
              <a:rPr lang="en-US" smtClean="0"/>
              <a:t>11/5/2015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B981B0-9A62-4E8D-B3AC-FD58D27FCBCF}" type="slidenum">
              <a:rPr lang="en-US" smtClean="0"/>
              <a:t>‹#›</a:t>
            </a:fld>
            <a:endParaRPr lang="en-US"/>
          </a:p>
        </p:txBody>
      </p:sp>
    </p:spTree>
    <p:extLst>
      <p:ext uri="{BB962C8B-B14F-4D97-AF65-F5344CB8AC3E}">
        <p14:creationId xmlns:p14="http://schemas.microsoft.com/office/powerpoint/2010/main" val="4065927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E7D950-FF6C-450E-A292-782665957326}" type="datetimeFigureOut">
              <a:rPr lang="en-US" smtClean="0"/>
              <a:t>11/5/2015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D1C1CB-B741-45C3-A5E1-A9697FF5E606}" type="slidenum">
              <a:rPr lang="en-US" smtClean="0"/>
              <a:t>‹#›</a:t>
            </a:fld>
            <a:endParaRPr lang="en-US"/>
          </a:p>
        </p:txBody>
      </p:sp>
    </p:spTree>
    <p:extLst>
      <p:ext uri="{BB962C8B-B14F-4D97-AF65-F5344CB8AC3E}">
        <p14:creationId xmlns:p14="http://schemas.microsoft.com/office/powerpoint/2010/main" val="3957717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D1C1CB-B741-45C3-A5E1-A9697FF5E606}" type="slidenum">
              <a:rPr lang="en-US" smtClean="0"/>
              <a:t>1</a:t>
            </a:fld>
            <a:endParaRPr lang="en-US"/>
          </a:p>
        </p:txBody>
      </p:sp>
    </p:spTree>
    <p:extLst>
      <p:ext uri="{BB962C8B-B14F-4D97-AF65-F5344CB8AC3E}">
        <p14:creationId xmlns:p14="http://schemas.microsoft.com/office/powerpoint/2010/main" val="371052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Marsha Mandel, LMHC 11/2015</a:t>
            </a:r>
          </a:p>
          <a:p>
            <a:endParaRPr lang="en-US" altLang="en-US"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cs typeface="Arial" panose="020B0604020202020204" pitchFamily="34" charset="0"/>
              </a:defRPr>
            </a:lvl1pPr>
            <a:lvl2pPr marL="742950" indent="-285750">
              <a:defRPr>
                <a:solidFill>
                  <a:schemeClr val="tx1"/>
                </a:solidFill>
                <a:latin typeface="Century Gothic" panose="020B0502020202020204" pitchFamily="34" charset="0"/>
                <a:cs typeface="Arial" panose="020B0604020202020204" pitchFamily="34" charset="0"/>
              </a:defRPr>
            </a:lvl2pPr>
            <a:lvl3pPr marL="1143000" indent="-228600">
              <a:defRPr>
                <a:solidFill>
                  <a:schemeClr val="tx1"/>
                </a:solidFill>
                <a:latin typeface="Century Gothic" panose="020B0502020202020204" pitchFamily="34" charset="0"/>
                <a:cs typeface="Arial" panose="020B0604020202020204" pitchFamily="34" charset="0"/>
              </a:defRPr>
            </a:lvl3pPr>
            <a:lvl4pPr marL="1600200" indent="-228600">
              <a:defRPr>
                <a:solidFill>
                  <a:schemeClr val="tx1"/>
                </a:solidFill>
                <a:latin typeface="Century Gothic" panose="020B0502020202020204" pitchFamily="34" charset="0"/>
                <a:cs typeface="Arial" panose="020B0604020202020204" pitchFamily="34" charset="0"/>
              </a:defRPr>
            </a:lvl4pPr>
            <a:lvl5pPr marL="2057400" indent="-22860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fld id="{629B3D9E-4A8D-4FB9-945B-218FB5371AD4}" type="slidenum">
              <a:rPr lang="en-US" altLang="en-US" smtClean="0">
                <a:solidFill>
                  <a:prstClr val="black"/>
                </a:solidFill>
              </a:rPr>
              <a:pPr/>
              <a:t>2</a:t>
            </a:fld>
            <a:endParaRPr lang="en-US" altLang="en-US" smtClean="0">
              <a:solidFill>
                <a:prstClr val="black"/>
              </a:solidFill>
            </a:endParaRPr>
          </a:p>
        </p:txBody>
      </p:sp>
    </p:spTree>
    <p:extLst>
      <p:ext uri="{BB962C8B-B14F-4D97-AF65-F5344CB8AC3E}">
        <p14:creationId xmlns:p14="http://schemas.microsoft.com/office/powerpoint/2010/main" val="2112541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cs typeface="Arial" panose="020B0604020202020204" pitchFamily="34" charset="0"/>
              </a:defRPr>
            </a:lvl1pPr>
            <a:lvl2pPr marL="742950" indent="-285750">
              <a:defRPr>
                <a:solidFill>
                  <a:schemeClr val="tx1"/>
                </a:solidFill>
                <a:latin typeface="Century Gothic" panose="020B0502020202020204" pitchFamily="34" charset="0"/>
                <a:cs typeface="Arial" panose="020B0604020202020204" pitchFamily="34" charset="0"/>
              </a:defRPr>
            </a:lvl2pPr>
            <a:lvl3pPr marL="1143000" indent="-228600">
              <a:defRPr>
                <a:solidFill>
                  <a:schemeClr val="tx1"/>
                </a:solidFill>
                <a:latin typeface="Century Gothic" panose="020B0502020202020204" pitchFamily="34" charset="0"/>
                <a:cs typeface="Arial" panose="020B0604020202020204" pitchFamily="34" charset="0"/>
              </a:defRPr>
            </a:lvl3pPr>
            <a:lvl4pPr marL="1600200" indent="-228600">
              <a:defRPr>
                <a:solidFill>
                  <a:schemeClr val="tx1"/>
                </a:solidFill>
                <a:latin typeface="Century Gothic" panose="020B0502020202020204" pitchFamily="34" charset="0"/>
                <a:cs typeface="Arial" panose="020B0604020202020204" pitchFamily="34" charset="0"/>
              </a:defRPr>
            </a:lvl4pPr>
            <a:lvl5pPr marL="2057400" indent="-22860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fld id="{C18BC424-634E-4F16-A400-E3C85D3CA6A2}" type="slidenum">
              <a:rPr lang="en-US" altLang="en-US" smtClean="0">
                <a:solidFill>
                  <a:prstClr val="black"/>
                </a:solidFill>
              </a:rPr>
              <a:pPr/>
              <a:t>21</a:t>
            </a:fld>
            <a:endParaRPr lang="en-US" altLang="en-US" smtClean="0">
              <a:solidFill>
                <a:prstClr val="black"/>
              </a:solidFill>
            </a:endParaRPr>
          </a:p>
        </p:txBody>
      </p:sp>
    </p:spTree>
    <p:extLst>
      <p:ext uri="{BB962C8B-B14F-4D97-AF65-F5344CB8AC3E}">
        <p14:creationId xmlns:p14="http://schemas.microsoft.com/office/powerpoint/2010/main" val="1783410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flipH="1">
            <a:off x="6171010" y="7938"/>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H="1">
            <a:off x="4581525" y="92076"/>
            <a:ext cx="4560094" cy="608012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5426869"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5501879" y="31750"/>
            <a:ext cx="3639740" cy="4852988"/>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5884069" y="609600"/>
            <a:ext cx="3257550" cy="434340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513159" y="685800"/>
            <a:ext cx="6000750" cy="2971801"/>
          </a:xfrm>
        </p:spPr>
        <p:txBody>
          <a:bodyPr anchor="b"/>
          <a:lstStyle>
            <a:lvl1pPr algn="l">
              <a:defRPr sz="36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13159" y="3843868"/>
            <a:ext cx="4800600" cy="1947333"/>
          </a:xfrm>
        </p:spPr>
        <p:txBody>
          <a:bodyPr anchor="t">
            <a:normAutofit/>
          </a:bodyPr>
          <a:lstStyle>
            <a:lvl1pPr marL="0" indent="0" algn="l">
              <a:buNone/>
              <a:defRPr sz="1575">
                <a:solidFill>
                  <a:schemeClr val="bg2">
                    <a:lumMod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fld id="{BD2F6522-496D-4088-8A52-8E957599470B}" type="datetimeFigureOut">
              <a:rPr lang="en-US">
                <a:solidFill>
                  <a:srgbClr val="146194">
                    <a:lumMod val="50000"/>
                  </a:srgbClr>
                </a:solidFill>
              </a:rPr>
              <a:pPr>
                <a:defRPr/>
              </a:pPr>
              <a:t>11/5/2015</a:t>
            </a:fld>
            <a:endParaRPr lang="en-US">
              <a:solidFill>
                <a:srgbClr val="146194">
                  <a:lumMod val="50000"/>
                </a:srgbClr>
              </a:solidFill>
            </a:endParaRPr>
          </a:p>
        </p:txBody>
      </p:sp>
      <p:sp>
        <p:nvSpPr>
          <p:cNvPr id="10"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11" name="Slide Number Placeholder 5"/>
          <p:cNvSpPr>
            <a:spLocks noGrp="1"/>
          </p:cNvSpPr>
          <p:nvPr>
            <p:ph type="sldNum" sz="quarter" idx="12"/>
          </p:nvPr>
        </p:nvSpPr>
        <p:spPr/>
        <p:txBody>
          <a:bodyPr/>
          <a:lstStyle>
            <a:lvl1pPr>
              <a:defRPr/>
            </a:lvl1pPr>
          </a:lstStyle>
          <a:p>
            <a:pPr>
              <a:defRPr/>
            </a:pPr>
            <a:fld id="{CD590030-6B0B-4512-BA58-EE1FF14FB69F}" type="slidenum">
              <a:rPr lang="en-US" altLang="en-US"/>
              <a:pPr>
                <a:defRPr/>
              </a:pPr>
              <a:t>‹#›</a:t>
            </a:fld>
            <a:endParaRPr lang="en-US" altLang="en-US"/>
          </a:p>
        </p:txBody>
      </p:sp>
    </p:spTree>
    <p:extLst>
      <p:ext uri="{BB962C8B-B14F-4D97-AF65-F5344CB8AC3E}">
        <p14:creationId xmlns:p14="http://schemas.microsoft.com/office/powerpoint/2010/main" val="2886035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514350" y="533400"/>
            <a:ext cx="8114109"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smtClean="0"/>
              <a:t>Click icon to add picture</a:t>
            </a:r>
            <a:endParaRPr lang="en-US" noProof="0" dirty="0"/>
          </a:p>
        </p:txBody>
      </p:sp>
      <p:sp>
        <p:nvSpPr>
          <p:cNvPr id="16" name="Text Placeholder 9"/>
          <p:cNvSpPr>
            <a:spLocks noGrp="1"/>
          </p:cNvSpPr>
          <p:nvPr>
            <p:ph type="body" sz="quarter" idx="14"/>
          </p:nvPr>
        </p:nvSpPr>
        <p:spPr>
          <a:xfrm>
            <a:off x="685801" y="3843867"/>
            <a:ext cx="6228158" cy="457200"/>
          </a:xfrm>
        </p:spPr>
        <p:txBody>
          <a:bodyPr anchor="t">
            <a:normAutofit/>
          </a:bodyPr>
          <a:lstStyle>
            <a:lvl1pPr marL="0" indent="0">
              <a:buFontTx/>
              <a:buNone/>
              <a:defRPr sz="120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5" name="Date Placeholder 3"/>
          <p:cNvSpPr>
            <a:spLocks noGrp="1"/>
          </p:cNvSpPr>
          <p:nvPr>
            <p:ph type="dt" sz="half" idx="15"/>
          </p:nvPr>
        </p:nvSpPr>
        <p:spPr/>
        <p:txBody>
          <a:bodyPr/>
          <a:lstStyle>
            <a:lvl1pPr>
              <a:defRPr/>
            </a:lvl1pPr>
          </a:lstStyle>
          <a:p>
            <a:pPr>
              <a:defRPr/>
            </a:pPr>
            <a:fld id="{6E6F5860-0716-439B-8335-F1EC5F973F79}" type="datetimeFigureOut">
              <a:rPr lang="en-US">
                <a:solidFill>
                  <a:srgbClr val="146194">
                    <a:lumMod val="50000"/>
                  </a:srgbClr>
                </a:solidFill>
              </a:rPr>
              <a:pPr>
                <a:defRPr/>
              </a:pPr>
              <a:t>11/5/2015</a:t>
            </a:fld>
            <a:endParaRPr lang="en-US">
              <a:solidFill>
                <a:srgbClr val="146194">
                  <a:lumMod val="50000"/>
                </a:srgbClr>
              </a:solidFill>
            </a:endParaRPr>
          </a:p>
        </p:txBody>
      </p:sp>
      <p:sp>
        <p:nvSpPr>
          <p:cNvPr id="6" name="Footer Placeholder 4"/>
          <p:cNvSpPr>
            <a:spLocks noGrp="1"/>
          </p:cNvSpPr>
          <p:nvPr>
            <p:ph type="ftr" sz="quarter" idx="16"/>
          </p:nvPr>
        </p:nvSpPr>
        <p:spPr/>
        <p:txBody>
          <a:bodyPr/>
          <a:lstStyle>
            <a:lvl1pPr>
              <a:defRPr/>
            </a:lvl1pPr>
          </a:lstStyle>
          <a:p>
            <a:pPr>
              <a:defRPr/>
            </a:pPr>
            <a:endParaRPr lang="en-US">
              <a:solidFill>
                <a:srgbClr val="146194">
                  <a:lumMod val="50000"/>
                </a:srgbClr>
              </a:solidFill>
            </a:endParaRPr>
          </a:p>
        </p:txBody>
      </p:sp>
      <p:sp>
        <p:nvSpPr>
          <p:cNvPr id="7" name="Slide Number Placeholder 5"/>
          <p:cNvSpPr>
            <a:spLocks noGrp="1"/>
          </p:cNvSpPr>
          <p:nvPr>
            <p:ph type="sldNum" sz="quarter" idx="17"/>
          </p:nvPr>
        </p:nvSpPr>
        <p:spPr/>
        <p:txBody>
          <a:bodyPr/>
          <a:lstStyle>
            <a:lvl1pPr>
              <a:defRPr/>
            </a:lvl1pPr>
          </a:lstStyle>
          <a:p>
            <a:pPr>
              <a:defRPr/>
            </a:pPr>
            <a:fld id="{D0689D3E-F493-4934-9BBD-D12071C68CE1}" type="slidenum">
              <a:rPr lang="en-US" altLang="en-US"/>
              <a:pPr>
                <a:defRPr/>
              </a:pPr>
              <a:t>‹#›</a:t>
            </a:fld>
            <a:endParaRPr lang="en-US" altLang="en-US"/>
          </a:p>
        </p:txBody>
      </p:sp>
    </p:spTree>
    <p:extLst>
      <p:ext uri="{BB962C8B-B14F-4D97-AF65-F5344CB8AC3E}">
        <p14:creationId xmlns:p14="http://schemas.microsoft.com/office/powerpoint/2010/main" val="4049567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13160" y="685800"/>
            <a:ext cx="7543800" cy="2743200"/>
          </a:xfrm>
        </p:spPr>
        <p:txBody>
          <a:bodyPr/>
          <a:lstStyle>
            <a:lvl1pPr algn="l">
              <a:defRPr sz="2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13159" y="4114800"/>
            <a:ext cx="6401991" cy="1879600"/>
          </a:xfrm>
        </p:spPr>
        <p:txBody>
          <a:bodyPr>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E09659F-CA14-4C50-BBD9-BD499F3601D2}" type="datetimeFigureOut">
              <a:rPr lang="en-US">
                <a:solidFill>
                  <a:srgbClr val="146194">
                    <a:lumMod val="50000"/>
                  </a:srgbClr>
                </a:solidFill>
              </a:rPr>
              <a:pPr>
                <a:defRPr/>
              </a:pPr>
              <a:t>11/5/2015</a:t>
            </a:fld>
            <a:endParaRPr lang="en-US">
              <a:solidFill>
                <a:srgbClr val="146194">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1DDC33AF-BD8D-49ED-B117-4150F9333963}" type="slidenum">
              <a:rPr lang="en-US" altLang="en-US"/>
              <a:pPr>
                <a:defRPr/>
              </a:pPr>
              <a:t>‹#›</a:t>
            </a:fld>
            <a:endParaRPr lang="en-US" altLang="en-US"/>
          </a:p>
        </p:txBody>
      </p:sp>
    </p:spTree>
    <p:extLst>
      <p:ext uri="{BB962C8B-B14F-4D97-AF65-F5344CB8AC3E}">
        <p14:creationId xmlns:p14="http://schemas.microsoft.com/office/powerpoint/2010/main" val="3913606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398860" y="8128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r>
              <a:rPr lang="en-US" altLang="en-US" sz="6000" smtClean="0">
                <a:solidFill>
                  <a:prstClr val="white"/>
                </a:solidFill>
                <a:cs typeface="Arial" charset="0"/>
              </a:rPr>
              <a:t>“</a:t>
            </a:r>
          </a:p>
        </p:txBody>
      </p:sp>
      <p:sp>
        <p:nvSpPr>
          <p:cNvPr id="6" name="TextBox 5"/>
          <p:cNvSpPr txBox="1">
            <a:spLocks noChangeArrowheads="1"/>
          </p:cNvSpPr>
          <p:nvPr/>
        </p:nvSpPr>
        <p:spPr bwMode="auto">
          <a:xfrm>
            <a:off x="7714060" y="27686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algn="r" fontAlgn="base">
              <a:spcBef>
                <a:spcPct val="0"/>
              </a:spcBef>
              <a:spcAft>
                <a:spcPct val="0"/>
              </a:spcAft>
              <a:defRPr/>
            </a:pPr>
            <a:r>
              <a:rPr lang="en-US" altLang="en-US" sz="6000" smtClean="0">
                <a:solidFill>
                  <a:prstClr val="white"/>
                </a:solidFill>
                <a:cs typeface="Arial" charset="0"/>
              </a:rPr>
              <a:t>”</a:t>
            </a:r>
          </a:p>
        </p:txBody>
      </p:sp>
      <p:sp>
        <p:nvSpPr>
          <p:cNvPr id="2" name="Title 1"/>
          <p:cNvSpPr>
            <a:spLocks noGrp="1"/>
          </p:cNvSpPr>
          <p:nvPr>
            <p:ph type="title"/>
          </p:nvPr>
        </p:nvSpPr>
        <p:spPr>
          <a:xfrm>
            <a:off x="856059" y="685800"/>
            <a:ext cx="6858001" cy="2743200"/>
          </a:xfrm>
        </p:spPr>
        <p:txBody>
          <a:bodyPr/>
          <a:lstStyle>
            <a:lvl1pPr algn="l">
              <a:defRPr sz="24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84659" y="3429000"/>
            <a:ext cx="6400800" cy="381000"/>
          </a:xfrm>
        </p:spPr>
        <p:txBody>
          <a:bodyPr/>
          <a:lstStyle>
            <a:lvl1pPr marL="0" indent="0">
              <a:buFontTx/>
              <a:buNone/>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13160" y="4301068"/>
            <a:ext cx="6400800" cy="1684865"/>
          </a:xfrm>
        </p:spPr>
        <p:txBody>
          <a:bodyPr>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E09A7543-A6ED-4271-B128-17DD7385DB75}" type="datetimeFigureOut">
              <a:rPr lang="en-US">
                <a:solidFill>
                  <a:srgbClr val="146194">
                    <a:lumMod val="50000"/>
                  </a:srgbClr>
                </a:solidFill>
              </a:rPr>
              <a:pPr>
                <a:defRPr/>
              </a:pPr>
              <a:t>11/5/2015</a:t>
            </a:fld>
            <a:endParaRPr lang="en-US">
              <a:solidFill>
                <a:srgbClr val="146194">
                  <a:lumMod val="50000"/>
                </a:srgbClr>
              </a:solidFill>
            </a:endParaRPr>
          </a:p>
        </p:txBody>
      </p:sp>
      <p:sp>
        <p:nvSpPr>
          <p:cNvPr id="8" name="Footer Placeholder 4"/>
          <p:cNvSpPr>
            <a:spLocks noGrp="1"/>
          </p:cNvSpPr>
          <p:nvPr>
            <p:ph type="ftr" sz="quarter" idx="15"/>
          </p:nvPr>
        </p:nvSpPr>
        <p:spPr/>
        <p:txBody>
          <a:bodyPr/>
          <a:lstStyle>
            <a:lvl1pPr>
              <a:defRPr/>
            </a:lvl1pPr>
          </a:lstStyle>
          <a:p>
            <a:pPr>
              <a:defRPr/>
            </a:pPr>
            <a:endParaRPr lang="en-US">
              <a:solidFill>
                <a:srgbClr val="146194">
                  <a:lumMod val="50000"/>
                </a:srgbClr>
              </a:solidFill>
            </a:endParaRPr>
          </a:p>
        </p:txBody>
      </p:sp>
      <p:sp>
        <p:nvSpPr>
          <p:cNvPr id="9" name="Slide Number Placeholder 5"/>
          <p:cNvSpPr>
            <a:spLocks noGrp="1"/>
          </p:cNvSpPr>
          <p:nvPr>
            <p:ph type="sldNum" sz="quarter" idx="16"/>
          </p:nvPr>
        </p:nvSpPr>
        <p:spPr/>
        <p:txBody>
          <a:bodyPr/>
          <a:lstStyle>
            <a:lvl1pPr>
              <a:defRPr/>
            </a:lvl1pPr>
          </a:lstStyle>
          <a:p>
            <a:pPr>
              <a:defRPr/>
            </a:pPr>
            <a:fld id="{3B3B6EB3-0B93-4EDA-9D2F-C5544FB23DE4}" type="slidenum">
              <a:rPr lang="en-US" altLang="en-US"/>
              <a:pPr>
                <a:defRPr/>
              </a:pPr>
              <a:t>‹#›</a:t>
            </a:fld>
            <a:endParaRPr lang="en-US" altLang="en-US"/>
          </a:p>
        </p:txBody>
      </p:sp>
    </p:spTree>
    <p:extLst>
      <p:ext uri="{BB962C8B-B14F-4D97-AF65-F5344CB8AC3E}">
        <p14:creationId xmlns:p14="http://schemas.microsoft.com/office/powerpoint/2010/main" val="3400685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13159" y="3429000"/>
            <a:ext cx="6400800" cy="1697400"/>
          </a:xfrm>
        </p:spPr>
        <p:txBody>
          <a:bodyPr anchor="b"/>
          <a:lstStyle>
            <a:lvl1pPr algn="l">
              <a:defRPr sz="2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13158" y="5132981"/>
            <a:ext cx="6401993" cy="860400"/>
          </a:xfrm>
        </p:spPr>
        <p:txBody>
          <a:bodyPr anchor="t">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7295DEE-9B70-4F72-9ECE-45EAA92E8BB4}" type="datetimeFigureOut">
              <a:rPr lang="en-US">
                <a:solidFill>
                  <a:srgbClr val="146194">
                    <a:lumMod val="50000"/>
                  </a:srgbClr>
                </a:solidFill>
              </a:rPr>
              <a:pPr>
                <a:defRPr/>
              </a:pPr>
              <a:t>11/5/2015</a:t>
            </a:fld>
            <a:endParaRPr lang="en-US">
              <a:solidFill>
                <a:srgbClr val="146194">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3AAC133C-380A-4C24-AEB7-93DF33CC3F4C}" type="slidenum">
              <a:rPr lang="en-US" altLang="en-US"/>
              <a:pPr>
                <a:defRPr/>
              </a:pPr>
              <a:t>‹#›</a:t>
            </a:fld>
            <a:endParaRPr lang="en-US" altLang="en-US"/>
          </a:p>
        </p:txBody>
      </p:sp>
    </p:spTree>
    <p:extLst>
      <p:ext uri="{BB962C8B-B14F-4D97-AF65-F5344CB8AC3E}">
        <p14:creationId xmlns:p14="http://schemas.microsoft.com/office/powerpoint/2010/main" val="4255844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398860" y="8128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r>
              <a:rPr lang="en-US" altLang="en-US" sz="6000" smtClean="0">
                <a:solidFill>
                  <a:prstClr val="white"/>
                </a:solidFill>
                <a:cs typeface="Arial" charset="0"/>
              </a:rPr>
              <a:t>“</a:t>
            </a:r>
          </a:p>
        </p:txBody>
      </p:sp>
      <p:sp>
        <p:nvSpPr>
          <p:cNvPr id="6" name="TextBox 5"/>
          <p:cNvSpPr txBox="1">
            <a:spLocks noChangeArrowheads="1"/>
          </p:cNvSpPr>
          <p:nvPr/>
        </p:nvSpPr>
        <p:spPr bwMode="auto">
          <a:xfrm>
            <a:off x="7714060" y="27686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algn="r" fontAlgn="base">
              <a:spcBef>
                <a:spcPct val="0"/>
              </a:spcBef>
              <a:spcAft>
                <a:spcPct val="0"/>
              </a:spcAft>
              <a:defRPr/>
            </a:pPr>
            <a:r>
              <a:rPr lang="en-US" altLang="en-US" sz="6000" smtClean="0">
                <a:solidFill>
                  <a:prstClr val="white"/>
                </a:solidFill>
                <a:cs typeface="Arial" charset="0"/>
              </a:rPr>
              <a:t>”</a:t>
            </a:r>
          </a:p>
        </p:txBody>
      </p:sp>
      <p:sp>
        <p:nvSpPr>
          <p:cNvPr id="2" name="Title 1"/>
          <p:cNvSpPr>
            <a:spLocks noGrp="1"/>
          </p:cNvSpPr>
          <p:nvPr>
            <p:ph type="title"/>
          </p:nvPr>
        </p:nvSpPr>
        <p:spPr>
          <a:xfrm>
            <a:off x="856060" y="685800"/>
            <a:ext cx="6858000" cy="2743200"/>
          </a:xfrm>
        </p:spPr>
        <p:txBody>
          <a:bodyPr/>
          <a:lstStyle>
            <a:lvl1pPr algn="l">
              <a:defRPr sz="24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13159" y="3928534"/>
            <a:ext cx="6400801" cy="1049866"/>
          </a:xfrm>
        </p:spPr>
        <p:txBody>
          <a:bodyPr rtlCol="0" anchor="b">
            <a:normAutofit/>
          </a:bodyPr>
          <a:lstStyle>
            <a:lvl1pPr>
              <a:buNone/>
              <a:defRPr lang="en-US" sz="1800" b="0" cap="all" dirty="0">
                <a:ln w="3175" cmpd="sng">
                  <a:noFill/>
                </a:ln>
                <a:solidFill>
                  <a:schemeClr val="tx1"/>
                </a:solidFill>
                <a:effectLst/>
              </a:defRPr>
            </a:lvl1pPr>
          </a:lstStyle>
          <a:p>
            <a:pPr lvl="0"/>
            <a:r>
              <a:rPr lang="en-US" smtClean="0"/>
              <a:t>Click to edit Master text styles</a:t>
            </a:r>
          </a:p>
        </p:txBody>
      </p:sp>
      <p:sp>
        <p:nvSpPr>
          <p:cNvPr id="3" name="Text Placeholder 2"/>
          <p:cNvSpPr>
            <a:spLocks noGrp="1"/>
          </p:cNvSpPr>
          <p:nvPr>
            <p:ph type="body" idx="1"/>
          </p:nvPr>
        </p:nvSpPr>
        <p:spPr>
          <a:xfrm>
            <a:off x="513159" y="4978400"/>
            <a:ext cx="6400801" cy="1016000"/>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4C9AE4EB-7A23-4744-B346-DD73DBF93604}" type="datetimeFigureOut">
              <a:rPr lang="en-US">
                <a:solidFill>
                  <a:srgbClr val="146194">
                    <a:lumMod val="50000"/>
                  </a:srgbClr>
                </a:solidFill>
              </a:rPr>
              <a:pPr>
                <a:defRPr/>
              </a:pPr>
              <a:t>11/5/2015</a:t>
            </a:fld>
            <a:endParaRPr lang="en-US">
              <a:solidFill>
                <a:srgbClr val="146194">
                  <a:lumMod val="50000"/>
                </a:srgbClr>
              </a:solidFill>
            </a:endParaRPr>
          </a:p>
        </p:txBody>
      </p:sp>
      <p:sp>
        <p:nvSpPr>
          <p:cNvPr id="8" name="Footer Placeholder 4"/>
          <p:cNvSpPr>
            <a:spLocks noGrp="1"/>
          </p:cNvSpPr>
          <p:nvPr>
            <p:ph type="ftr" sz="quarter" idx="15"/>
          </p:nvPr>
        </p:nvSpPr>
        <p:spPr/>
        <p:txBody>
          <a:bodyPr/>
          <a:lstStyle>
            <a:lvl1pPr>
              <a:defRPr/>
            </a:lvl1pPr>
          </a:lstStyle>
          <a:p>
            <a:pPr>
              <a:defRPr/>
            </a:pPr>
            <a:endParaRPr lang="en-US">
              <a:solidFill>
                <a:srgbClr val="146194">
                  <a:lumMod val="50000"/>
                </a:srgbClr>
              </a:solidFill>
            </a:endParaRPr>
          </a:p>
        </p:txBody>
      </p:sp>
      <p:sp>
        <p:nvSpPr>
          <p:cNvPr id="9" name="Slide Number Placeholder 5"/>
          <p:cNvSpPr>
            <a:spLocks noGrp="1"/>
          </p:cNvSpPr>
          <p:nvPr>
            <p:ph type="sldNum" sz="quarter" idx="16"/>
          </p:nvPr>
        </p:nvSpPr>
        <p:spPr/>
        <p:txBody>
          <a:bodyPr/>
          <a:lstStyle>
            <a:lvl1pPr>
              <a:defRPr/>
            </a:lvl1pPr>
          </a:lstStyle>
          <a:p>
            <a:pPr>
              <a:defRPr/>
            </a:pPr>
            <a:fld id="{F9C5DD59-07A5-403E-9D84-A52ED5580836}" type="slidenum">
              <a:rPr lang="en-US" altLang="en-US"/>
              <a:pPr>
                <a:defRPr/>
              </a:pPr>
              <a:t>‹#›</a:t>
            </a:fld>
            <a:endParaRPr lang="en-US" altLang="en-US"/>
          </a:p>
        </p:txBody>
      </p:sp>
    </p:spTree>
    <p:extLst>
      <p:ext uri="{BB962C8B-B14F-4D97-AF65-F5344CB8AC3E}">
        <p14:creationId xmlns:p14="http://schemas.microsoft.com/office/powerpoint/2010/main" val="1802255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3160" y="685800"/>
            <a:ext cx="7543800" cy="2743200"/>
          </a:xfrm>
        </p:spPr>
        <p:txBody>
          <a:bodyPr/>
          <a:lstStyle>
            <a:lvl1pPr>
              <a:defRPr lang="en-US" b="0" dirty="0"/>
            </a:lvl1pPr>
          </a:lstStyle>
          <a:p>
            <a:pPr lvl="0"/>
            <a:r>
              <a:rPr lang="en-US" smtClean="0"/>
              <a:t>Click to edit Master title style</a:t>
            </a:r>
            <a:endParaRPr lang="en-US" dirty="0"/>
          </a:p>
        </p:txBody>
      </p:sp>
      <p:sp>
        <p:nvSpPr>
          <p:cNvPr id="10" name="Text Placeholder 9"/>
          <p:cNvSpPr>
            <a:spLocks noGrp="1"/>
          </p:cNvSpPr>
          <p:nvPr>
            <p:ph type="body" sz="quarter" idx="13"/>
          </p:nvPr>
        </p:nvSpPr>
        <p:spPr>
          <a:xfrm>
            <a:off x="513159" y="3928534"/>
            <a:ext cx="6400800" cy="838200"/>
          </a:xfrm>
        </p:spPr>
        <p:txBody>
          <a:bodyPr rtlCol="0" anchor="b">
            <a:normAutofit/>
          </a:bodyPr>
          <a:lstStyle>
            <a:lvl1pPr>
              <a:buNone/>
              <a:defRPr lang="en-US" sz="1800" b="0" cap="all" dirty="0">
                <a:ln w="3175" cmpd="sng">
                  <a:noFill/>
                </a:ln>
                <a:solidFill>
                  <a:schemeClr val="tx1"/>
                </a:solidFill>
                <a:effectLst/>
              </a:defRPr>
            </a:lvl1pPr>
          </a:lstStyle>
          <a:p>
            <a:pPr lvl="0"/>
            <a:r>
              <a:rPr lang="en-US" smtClean="0"/>
              <a:t>Click to edit Master text styles</a:t>
            </a:r>
          </a:p>
        </p:txBody>
      </p:sp>
      <p:sp>
        <p:nvSpPr>
          <p:cNvPr id="3" name="Text Placeholder 2"/>
          <p:cNvSpPr>
            <a:spLocks noGrp="1"/>
          </p:cNvSpPr>
          <p:nvPr>
            <p:ph type="body" idx="1"/>
          </p:nvPr>
        </p:nvSpPr>
        <p:spPr>
          <a:xfrm>
            <a:off x="513159" y="4766733"/>
            <a:ext cx="6400801" cy="1227667"/>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62ED8FF4-8CDA-4DAB-8654-1B549ED3109F}" type="datetimeFigureOut">
              <a:rPr lang="en-US">
                <a:solidFill>
                  <a:srgbClr val="146194">
                    <a:lumMod val="50000"/>
                  </a:srgbClr>
                </a:solidFill>
              </a:rPr>
              <a:pPr>
                <a:defRPr/>
              </a:pPr>
              <a:t>11/5/2015</a:t>
            </a:fld>
            <a:endParaRPr lang="en-US">
              <a:solidFill>
                <a:srgbClr val="146194">
                  <a:lumMod val="50000"/>
                </a:srgbClr>
              </a:solidFill>
            </a:endParaRPr>
          </a:p>
        </p:txBody>
      </p:sp>
      <p:sp>
        <p:nvSpPr>
          <p:cNvPr id="6" name="Footer Placeholder 4"/>
          <p:cNvSpPr>
            <a:spLocks noGrp="1"/>
          </p:cNvSpPr>
          <p:nvPr>
            <p:ph type="ftr" sz="quarter" idx="15"/>
          </p:nvPr>
        </p:nvSpPr>
        <p:spPr/>
        <p:txBody>
          <a:bodyPr/>
          <a:lstStyle>
            <a:lvl1pPr>
              <a:defRPr/>
            </a:lvl1pPr>
          </a:lstStyle>
          <a:p>
            <a:pPr>
              <a:defRPr/>
            </a:pPr>
            <a:endParaRPr lang="en-US">
              <a:solidFill>
                <a:srgbClr val="146194">
                  <a:lumMod val="50000"/>
                </a:srgbClr>
              </a:solidFill>
            </a:endParaRPr>
          </a:p>
        </p:txBody>
      </p:sp>
      <p:sp>
        <p:nvSpPr>
          <p:cNvPr id="7" name="Slide Number Placeholder 5"/>
          <p:cNvSpPr>
            <a:spLocks noGrp="1"/>
          </p:cNvSpPr>
          <p:nvPr>
            <p:ph type="sldNum" sz="quarter" idx="16"/>
          </p:nvPr>
        </p:nvSpPr>
        <p:spPr/>
        <p:txBody>
          <a:bodyPr/>
          <a:lstStyle>
            <a:lvl1pPr>
              <a:defRPr/>
            </a:lvl1pPr>
          </a:lstStyle>
          <a:p>
            <a:pPr>
              <a:defRPr/>
            </a:pPr>
            <a:fld id="{CA9D4B7C-F6C3-44A2-AAED-BCCA795EEB9C}" type="slidenum">
              <a:rPr lang="en-US" altLang="en-US"/>
              <a:pPr>
                <a:defRPr/>
              </a:pPr>
              <a:t>‹#›</a:t>
            </a:fld>
            <a:endParaRPr lang="en-US" altLang="en-US"/>
          </a:p>
        </p:txBody>
      </p:sp>
    </p:spTree>
    <p:extLst>
      <p:ext uri="{BB962C8B-B14F-4D97-AF65-F5344CB8AC3E}">
        <p14:creationId xmlns:p14="http://schemas.microsoft.com/office/powerpoint/2010/main" val="2722914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08C0B9F-861A-4A83-A780-9FCCCB834390}" type="datetimeFigureOut">
              <a:rPr lang="en-US">
                <a:solidFill>
                  <a:srgbClr val="146194">
                    <a:lumMod val="50000"/>
                  </a:srgbClr>
                </a:solidFill>
              </a:rPr>
              <a:pPr>
                <a:defRPr/>
              </a:pPr>
              <a:t>11/5/2015</a:t>
            </a:fld>
            <a:endParaRPr lang="en-US">
              <a:solidFill>
                <a:srgbClr val="146194">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B8A02A7D-7505-466C-BCD6-C26232F5E33E}" type="slidenum">
              <a:rPr lang="en-US" altLang="en-US"/>
              <a:pPr>
                <a:defRPr/>
              </a:pPr>
              <a:t>‹#›</a:t>
            </a:fld>
            <a:endParaRPr lang="en-US" altLang="en-US"/>
          </a:p>
        </p:txBody>
      </p:sp>
    </p:spTree>
    <p:extLst>
      <p:ext uri="{BB962C8B-B14F-4D97-AF65-F5344CB8AC3E}">
        <p14:creationId xmlns:p14="http://schemas.microsoft.com/office/powerpoint/2010/main" val="13264706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909" y="685800"/>
            <a:ext cx="154305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4350" y="685800"/>
            <a:ext cx="58674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1FF2E17-8246-4EA0-8A09-457D580B6B7B}" type="datetimeFigureOut">
              <a:rPr lang="en-US">
                <a:solidFill>
                  <a:srgbClr val="146194">
                    <a:lumMod val="50000"/>
                  </a:srgbClr>
                </a:solidFill>
              </a:rPr>
              <a:pPr>
                <a:defRPr/>
              </a:pPr>
              <a:t>11/5/2015</a:t>
            </a:fld>
            <a:endParaRPr lang="en-US">
              <a:solidFill>
                <a:srgbClr val="146194">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19DAF4A4-CAF7-4821-84B6-3B99B4B6EF30}" type="slidenum">
              <a:rPr lang="en-US" altLang="en-US"/>
              <a:pPr>
                <a:defRPr/>
              </a:pPr>
              <a:t>‹#›</a:t>
            </a:fld>
            <a:endParaRPr lang="en-US" altLang="en-US"/>
          </a:p>
        </p:txBody>
      </p:sp>
    </p:spTree>
    <p:extLst>
      <p:ext uri="{BB962C8B-B14F-4D97-AF65-F5344CB8AC3E}">
        <p14:creationId xmlns:p14="http://schemas.microsoft.com/office/powerpoint/2010/main" val="37470126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80FAF33-A3D2-4AC7-ACDE-F13D7A348C6D}" type="datetime1">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FBEDB2-06CF-4889-9F60-414A440C13AB}" type="slidenum">
              <a:rPr lang="en-US" smtClean="0"/>
              <a:t>‹#›</a:t>
            </a:fld>
            <a:endParaRPr lang="en-US"/>
          </a:p>
        </p:txBody>
      </p:sp>
      <p:sp>
        <p:nvSpPr>
          <p:cNvPr id="3" name="Picture Placeholder 2"/>
          <p:cNvSpPr>
            <a:spLocks noGrp="1"/>
          </p:cNvSpPr>
          <p:nvPr>
            <p:ph type="pic" idx="1"/>
          </p:nvPr>
        </p:nvSpPr>
        <p:spPr>
          <a:xfrm>
            <a:off x="3991712" y="2324100"/>
            <a:ext cx="3113532" cy="3849624"/>
          </a:xfrm>
        </p:spPr>
        <p:txBody>
          <a:bodyPr>
            <a:normAutofit/>
          </a:bodyPr>
          <a:lstStyle>
            <a:lvl1pPr marL="0" indent="0">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8" name="Text Placeholder 3"/>
          <p:cNvSpPr>
            <a:spLocks noGrp="1"/>
          </p:cNvSpPr>
          <p:nvPr>
            <p:ph type="body" sz="half" idx="2"/>
          </p:nvPr>
        </p:nvSpPr>
        <p:spPr>
          <a:xfrm>
            <a:off x="1143001" y="2978150"/>
            <a:ext cx="2744391" cy="3194050"/>
          </a:xfrm>
        </p:spPr>
        <p:txBody>
          <a:bodyP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9" name="Title 1"/>
          <p:cNvSpPr>
            <a:spLocks noGrp="1"/>
          </p:cNvSpPr>
          <p:nvPr>
            <p:ph type="title"/>
          </p:nvPr>
        </p:nvSpPr>
        <p:spPr>
          <a:xfrm>
            <a:off x="1143001" y="1333500"/>
            <a:ext cx="2744391" cy="1600200"/>
          </a:xfrm>
        </p:spPr>
        <p:txBody>
          <a:bodyPr anchor="b">
            <a:normAutofit/>
          </a:bodyPr>
          <a:lstStyle>
            <a:lvl1pPr>
              <a:defRPr sz="1800"/>
            </a:lvl1pPr>
          </a:lstStyle>
          <a:p>
            <a:r>
              <a:rPr lang="en-US" smtClean="0"/>
              <a:t>Click to edit Master title style</a:t>
            </a:r>
            <a:endParaRPr lang="en-US" dirty="0"/>
          </a:p>
        </p:txBody>
      </p:sp>
    </p:spTree>
    <p:extLst>
      <p:ext uri="{BB962C8B-B14F-4D97-AF65-F5344CB8AC3E}">
        <p14:creationId xmlns:p14="http://schemas.microsoft.com/office/powerpoint/2010/main" val="7618687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3030CBF-CC92-4367-AEC4-541EF664C04E}" type="datetimeFigureOut">
              <a:rPr lang="en-US">
                <a:solidFill>
                  <a:srgbClr val="146194">
                    <a:lumMod val="50000"/>
                  </a:srgbClr>
                </a:solidFill>
              </a:rPr>
              <a:pPr>
                <a:defRPr/>
              </a:pPr>
              <a:t>11/5/2015</a:t>
            </a:fld>
            <a:endParaRPr lang="en-US">
              <a:solidFill>
                <a:srgbClr val="146194">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D05CBCC5-129C-418B-9E2E-6EE473E35A7B}" type="slidenum">
              <a:rPr lang="en-US" altLang="en-US"/>
              <a:pPr>
                <a:defRPr/>
              </a:pPr>
              <a:t>‹#›</a:t>
            </a:fld>
            <a:endParaRPr lang="en-US" altLang="en-US"/>
          </a:p>
        </p:txBody>
      </p:sp>
    </p:spTree>
    <p:extLst>
      <p:ext uri="{BB962C8B-B14F-4D97-AF65-F5344CB8AC3E}">
        <p14:creationId xmlns:p14="http://schemas.microsoft.com/office/powerpoint/2010/main" val="828524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3159" y="2006600"/>
            <a:ext cx="6400801" cy="2281600"/>
          </a:xfrm>
        </p:spPr>
        <p:txBody>
          <a:bodyPr anchor="b"/>
          <a:lstStyle>
            <a:lvl1pPr algn="l">
              <a:defRPr sz="27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13160" y="4495800"/>
            <a:ext cx="6400800" cy="1498600"/>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1DE1438-3EE7-4F13-A6F4-0A9FF87E4052}" type="datetimeFigureOut">
              <a:rPr lang="en-US">
                <a:solidFill>
                  <a:srgbClr val="146194">
                    <a:lumMod val="50000"/>
                  </a:srgbClr>
                </a:solidFill>
              </a:rPr>
              <a:pPr>
                <a:defRPr/>
              </a:pPr>
              <a:t>11/5/2015</a:t>
            </a:fld>
            <a:endParaRPr lang="en-US">
              <a:solidFill>
                <a:srgbClr val="146194">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D99387CC-7D1C-4645-8558-62CF061283D3}" type="slidenum">
              <a:rPr lang="en-US" altLang="en-US"/>
              <a:pPr>
                <a:defRPr/>
              </a:pPr>
              <a:t>‹#›</a:t>
            </a:fld>
            <a:endParaRPr lang="en-US" altLang="en-US"/>
          </a:p>
        </p:txBody>
      </p:sp>
    </p:spTree>
    <p:extLst>
      <p:ext uri="{BB962C8B-B14F-4D97-AF65-F5344CB8AC3E}">
        <p14:creationId xmlns:p14="http://schemas.microsoft.com/office/powerpoint/2010/main" val="1178994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3159" y="685801"/>
            <a:ext cx="3703241"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356100" y="685801"/>
            <a:ext cx="370085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EFB6EAF7-18BF-498D-97E1-136CEBBC7E3F}" type="datetimeFigureOut">
              <a:rPr lang="en-US">
                <a:solidFill>
                  <a:srgbClr val="146194">
                    <a:lumMod val="50000"/>
                  </a:srgbClr>
                </a:solidFill>
              </a:rPr>
              <a:pPr>
                <a:defRPr/>
              </a:pPr>
              <a:t>11/5/2015</a:t>
            </a:fld>
            <a:endParaRPr lang="en-US">
              <a:solidFill>
                <a:srgbClr val="146194">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902A18F3-F2F9-4DE2-8E51-4E99A89333D3}" type="slidenum">
              <a:rPr lang="en-US" altLang="en-US"/>
              <a:pPr>
                <a:defRPr/>
              </a:pPr>
              <a:t>‹#›</a:t>
            </a:fld>
            <a:endParaRPr lang="en-US" altLang="en-US"/>
          </a:p>
        </p:txBody>
      </p:sp>
    </p:spTree>
    <p:extLst>
      <p:ext uri="{BB962C8B-B14F-4D97-AF65-F5344CB8AC3E}">
        <p14:creationId xmlns:p14="http://schemas.microsoft.com/office/powerpoint/2010/main" val="1246197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29061" y="685800"/>
            <a:ext cx="3487340" cy="576262"/>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513159" y="1270529"/>
            <a:ext cx="3703241"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59299" y="685800"/>
            <a:ext cx="3498851" cy="576262"/>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354909" y="1262062"/>
            <a:ext cx="3696891"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F98D849F-E40F-4FE2-A1C9-EFB471D7DA63}" type="datetimeFigureOut">
              <a:rPr lang="en-US">
                <a:solidFill>
                  <a:srgbClr val="146194">
                    <a:lumMod val="50000"/>
                  </a:srgbClr>
                </a:solidFill>
              </a:rPr>
              <a:pPr>
                <a:defRPr/>
              </a:pPr>
              <a:t>11/5/2015</a:t>
            </a:fld>
            <a:endParaRPr lang="en-US">
              <a:solidFill>
                <a:srgbClr val="146194">
                  <a:lumMod val="50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9" name="Slide Number Placeholder 5"/>
          <p:cNvSpPr>
            <a:spLocks noGrp="1"/>
          </p:cNvSpPr>
          <p:nvPr>
            <p:ph type="sldNum" sz="quarter" idx="12"/>
          </p:nvPr>
        </p:nvSpPr>
        <p:spPr/>
        <p:txBody>
          <a:bodyPr/>
          <a:lstStyle>
            <a:lvl1pPr>
              <a:defRPr/>
            </a:lvl1pPr>
          </a:lstStyle>
          <a:p>
            <a:pPr>
              <a:defRPr/>
            </a:pPr>
            <a:fld id="{C6DE64F3-D82F-4CFC-9188-9419F68AFC8C}" type="slidenum">
              <a:rPr lang="en-US" altLang="en-US"/>
              <a:pPr>
                <a:defRPr/>
              </a:pPr>
              <a:t>‹#›</a:t>
            </a:fld>
            <a:endParaRPr lang="en-US" altLang="en-US"/>
          </a:p>
        </p:txBody>
      </p:sp>
    </p:spTree>
    <p:extLst>
      <p:ext uri="{BB962C8B-B14F-4D97-AF65-F5344CB8AC3E}">
        <p14:creationId xmlns:p14="http://schemas.microsoft.com/office/powerpoint/2010/main" val="2262379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602F03A6-F1B1-4D46-8E51-F6A77CFDCF6B}" type="datetimeFigureOut">
              <a:rPr lang="en-US">
                <a:solidFill>
                  <a:srgbClr val="146194">
                    <a:lumMod val="50000"/>
                  </a:srgbClr>
                </a:solidFill>
              </a:rPr>
              <a:pPr>
                <a:defRPr/>
              </a:pPr>
              <a:t>11/5/2015</a:t>
            </a:fld>
            <a:endParaRPr lang="en-US">
              <a:solidFill>
                <a:srgbClr val="146194">
                  <a:lumMod val="50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AEC7AEC4-AA15-48A1-8629-E4AC115EAE94}" type="slidenum">
              <a:rPr lang="en-US" altLang="en-US"/>
              <a:pPr>
                <a:defRPr/>
              </a:pPr>
              <a:t>‹#›</a:t>
            </a:fld>
            <a:endParaRPr lang="en-US" altLang="en-US"/>
          </a:p>
        </p:txBody>
      </p:sp>
    </p:spTree>
    <p:extLst>
      <p:ext uri="{BB962C8B-B14F-4D97-AF65-F5344CB8AC3E}">
        <p14:creationId xmlns:p14="http://schemas.microsoft.com/office/powerpoint/2010/main" val="152104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8357EDC-92B7-4128-991A-3900D24EEF65}" type="datetimeFigureOut">
              <a:rPr lang="en-US">
                <a:solidFill>
                  <a:srgbClr val="146194">
                    <a:lumMod val="50000"/>
                  </a:srgbClr>
                </a:solidFill>
              </a:rPr>
              <a:pPr>
                <a:defRPr/>
              </a:pPr>
              <a:t>11/5/2015</a:t>
            </a:fld>
            <a:endParaRPr lang="en-US">
              <a:solidFill>
                <a:srgbClr val="146194">
                  <a:lumMod val="50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3560C44D-1CA6-41B0-9B92-79DB6614129B}" type="slidenum">
              <a:rPr lang="en-US" altLang="en-US"/>
              <a:pPr>
                <a:defRPr/>
              </a:pPr>
              <a:t>‹#›</a:t>
            </a:fld>
            <a:endParaRPr lang="en-US" altLang="en-US"/>
          </a:p>
        </p:txBody>
      </p:sp>
    </p:spTree>
    <p:extLst>
      <p:ext uri="{BB962C8B-B14F-4D97-AF65-F5344CB8AC3E}">
        <p14:creationId xmlns:p14="http://schemas.microsoft.com/office/powerpoint/2010/main" val="10332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13759" y="685800"/>
            <a:ext cx="2743200" cy="1371600"/>
          </a:xfrm>
        </p:spPr>
        <p:txBody>
          <a:bodyPr anchor="b"/>
          <a:lstStyle>
            <a:lvl1pPr algn="l">
              <a:defRPr sz="1800" b="0"/>
            </a:lvl1pPr>
          </a:lstStyle>
          <a:p>
            <a:r>
              <a:rPr lang="en-US" smtClean="0"/>
              <a:t>Click to edit Master title style</a:t>
            </a:r>
            <a:endParaRPr lang="en-US" dirty="0"/>
          </a:p>
        </p:txBody>
      </p:sp>
      <p:sp>
        <p:nvSpPr>
          <p:cNvPr id="3" name="Content Placeholder 2"/>
          <p:cNvSpPr>
            <a:spLocks noGrp="1"/>
          </p:cNvSpPr>
          <p:nvPr>
            <p:ph idx="1"/>
          </p:nvPr>
        </p:nvSpPr>
        <p:spPr>
          <a:xfrm>
            <a:off x="513159" y="685800"/>
            <a:ext cx="4457701" cy="5308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13759" y="2209800"/>
            <a:ext cx="2743200" cy="2091267"/>
          </a:xfrm>
        </p:spPr>
        <p:txBody>
          <a:bodyPr anchor="t">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BA50009-2F78-4778-8676-BAB36CE99BF1}" type="datetimeFigureOut">
              <a:rPr lang="en-US">
                <a:solidFill>
                  <a:srgbClr val="146194">
                    <a:lumMod val="50000"/>
                  </a:srgbClr>
                </a:solidFill>
              </a:rPr>
              <a:pPr>
                <a:defRPr/>
              </a:pPr>
              <a:t>11/5/2015</a:t>
            </a:fld>
            <a:endParaRPr lang="en-US">
              <a:solidFill>
                <a:srgbClr val="146194">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62F39058-18D9-4828-BC9C-AC357425D0B3}" type="slidenum">
              <a:rPr lang="en-US" altLang="en-US"/>
              <a:pPr>
                <a:defRPr/>
              </a:pPr>
              <a:t>‹#›</a:t>
            </a:fld>
            <a:endParaRPr lang="en-US" altLang="en-US"/>
          </a:p>
        </p:txBody>
      </p:sp>
    </p:spTree>
    <p:extLst>
      <p:ext uri="{BB962C8B-B14F-4D97-AF65-F5344CB8AC3E}">
        <p14:creationId xmlns:p14="http://schemas.microsoft.com/office/powerpoint/2010/main" val="1967947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42109" y="1447800"/>
            <a:ext cx="4514850" cy="1143000"/>
          </a:xfrm>
        </p:spPr>
        <p:txBody>
          <a:bodyPr anchor="b"/>
          <a:lstStyle>
            <a:lvl1pPr algn="l">
              <a:defRPr sz="21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41759" y="914400"/>
            <a:ext cx="2460731"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542109" y="2777067"/>
            <a:ext cx="4516041" cy="2048933"/>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5974EE1-2DC6-4D1E-9123-422C39738637}" type="datetimeFigureOut">
              <a:rPr lang="en-US">
                <a:solidFill>
                  <a:srgbClr val="146194">
                    <a:lumMod val="50000"/>
                  </a:srgbClr>
                </a:solidFill>
              </a:rPr>
              <a:pPr>
                <a:defRPr/>
              </a:pPr>
              <a:t>11/5/2015</a:t>
            </a:fld>
            <a:endParaRPr lang="en-US">
              <a:solidFill>
                <a:srgbClr val="146194">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146194">
                  <a:lumMod val="50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8B565170-1E93-4214-B087-B0F68838ED87}" type="slidenum">
              <a:rPr lang="en-US" altLang="en-US"/>
              <a:pPr>
                <a:defRPr/>
              </a:pPr>
              <a:t>‹#›</a:t>
            </a:fld>
            <a:endParaRPr lang="en-US" altLang="en-US"/>
          </a:p>
        </p:txBody>
      </p:sp>
    </p:spTree>
    <p:extLst>
      <p:ext uri="{BB962C8B-B14F-4D97-AF65-F5344CB8AC3E}">
        <p14:creationId xmlns:p14="http://schemas.microsoft.com/office/powerpoint/2010/main" val="3054738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0"/>
          <a:srcRect/>
          <a:stretch>
            <a:fillRect/>
          </a:stretch>
        </a:blip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6905625" y="2963864"/>
            <a:ext cx="2235994" cy="3208337"/>
            <a:chOff x="9206969" y="2963333"/>
            <a:chExt cx="2981858" cy="3208867"/>
          </a:xfrm>
        </p:grpSpPr>
        <p:cxnSp>
          <p:nvCxnSpPr>
            <p:cNvPr id="8" name="Straight Connector 7"/>
            <p:cNvCxnSpPr/>
            <p:nvPr/>
          </p:nvCxnSpPr>
          <p:spPr>
            <a:xfrm flipH="1">
              <a:off x="11275852" y="2963333"/>
              <a:ext cx="912975" cy="91296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83"/>
              <a:ext cx="2981858" cy="298181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3013" y="3285648"/>
              <a:ext cx="1895814" cy="1895788"/>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853" y="3131636"/>
              <a:ext cx="1744974" cy="174495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600" y="3682589"/>
              <a:ext cx="1270227" cy="127021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13160" y="4487864"/>
            <a:ext cx="6400800" cy="150653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513160" y="685800"/>
            <a:ext cx="6400800" cy="361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7428310" y="6172201"/>
            <a:ext cx="1200150" cy="365125"/>
          </a:xfrm>
          <a:prstGeom prst="rect">
            <a:avLst/>
          </a:prstGeom>
        </p:spPr>
        <p:txBody>
          <a:bodyPr vert="horz" lIns="91440" tIns="45720" rIns="91440" bIns="45720" rtlCol="0" anchor="t"/>
          <a:lstStyle>
            <a:lvl1pPr algn="r" eaLnBrk="1" fontAlgn="auto" hangingPunct="1">
              <a:spcBef>
                <a:spcPts val="0"/>
              </a:spcBef>
              <a:spcAft>
                <a:spcPts val="0"/>
              </a:spcAft>
              <a:defRPr sz="750" b="0" i="0">
                <a:solidFill>
                  <a:schemeClr val="bg2">
                    <a:lumMod val="50000"/>
                  </a:schemeClr>
                </a:solidFill>
                <a:effectLst/>
                <a:latin typeface="+mn-lt"/>
                <a:cs typeface="+mn-cs"/>
              </a:defRPr>
            </a:lvl1pPr>
          </a:lstStyle>
          <a:p>
            <a:pPr>
              <a:defRPr/>
            </a:pPr>
            <a:fld id="{72961E96-37FC-4885-B6BE-7DDDDF98EA89}" type="datetimeFigureOut">
              <a:rPr lang="en-US">
                <a:solidFill>
                  <a:srgbClr val="146194">
                    <a:lumMod val="50000"/>
                  </a:srgbClr>
                </a:solidFill>
              </a:rPr>
              <a:pPr>
                <a:defRPr/>
              </a:pPr>
              <a:t>11/5/2015</a:t>
            </a:fld>
            <a:endParaRPr lang="en-US">
              <a:solidFill>
                <a:srgbClr val="146194">
                  <a:lumMod val="50000"/>
                </a:srgbClr>
              </a:solidFill>
            </a:endParaRPr>
          </a:p>
        </p:txBody>
      </p:sp>
      <p:sp>
        <p:nvSpPr>
          <p:cNvPr id="5" name="Footer Placeholder 4"/>
          <p:cNvSpPr>
            <a:spLocks noGrp="1"/>
          </p:cNvSpPr>
          <p:nvPr>
            <p:ph type="ftr" sz="quarter" idx="3"/>
          </p:nvPr>
        </p:nvSpPr>
        <p:spPr>
          <a:xfrm>
            <a:off x="513160" y="6172201"/>
            <a:ext cx="5657850" cy="365125"/>
          </a:xfrm>
          <a:prstGeom prst="rect">
            <a:avLst/>
          </a:prstGeom>
        </p:spPr>
        <p:txBody>
          <a:bodyPr vert="horz" lIns="91440" tIns="45720" rIns="91440" bIns="45720" rtlCol="0" anchor="t"/>
          <a:lstStyle>
            <a:lvl1pPr algn="l" eaLnBrk="1" fontAlgn="auto" hangingPunct="1">
              <a:spcBef>
                <a:spcPts val="0"/>
              </a:spcBef>
              <a:spcAft>
                <a:spcPts val="0"/>
              </a:spcAft>
              <a:defRPr sz="750" b="0" i="0">
                <a:solidFill>
                  <a:schemeClr val="bg2">
                    <a:lumMod val="50000"/>
                  </a:schemeClr>
                </a:solidFill>
                <a:effectLst/>
                <a:latin typeface="+mn-lt"/>
                <a:cs typeface="+mn-cs"/>
              </a:defRPr>
            </a:lvl1pPr>
          </a:lstStyle>
          <a:p>
            <a:pPr>
              <a:defRPr/>
            </a:pPr>
            <a:endParaRPr lang="en-US">
              <a:solidFill>
                <a:srgbClr val="146194">
                  <a:lumMod val="50000"/>
                </a:srgbClr>
              </a:solidFill>
            </a:endParaRPr>
          </a:p>
        </p:txBody>
      </p:sp>
      <p:sp>
        <p:nvSpPr>
          <p:cNvPr id="6" name="Slide Number Placeholder 5"/>
          <p:cNvSpPr>
            <a:spLocks noGrp="1"/>
          </p:cNvSpPr>
          <p:nvPr>
            <p:ph type="sldNum" sz="quarter" idx="4"/>
          </p:nvPr>
        </p:nvSpPr>
        <p:spPr>
          <a:xfrm>
            <a:off x="7772400" y="5578476"/>
            <a:ext cx="857250" cy="6699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2400">
                <a:solidFill>
                  <a:srgbClr val="0A304A"/>
                </a:solidFill>
              </a:defRPr>
            </a:lvl1pPr>
          </a:lstStyle>
          <a:p>
            <a:pPr fontAlgn="base">
              <a:spcBef>
                <a:spcPct val="0"/>
              </a:spcBef>
              <a:spcAft>
                <a:spcPct val="0"/>
              </a:spcAft>
              <a:defRPr/>
            </a:pPr>
            <a:fld id="{D116EEDE-019F-4733-A59D-22A034833383}" type="slidenum">
              <a:rPr lang="en-US" altLang="en-US">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791428804"/>
      </p:ext>
    </p:extLst>
  </p:cSld>
  <p:clrMap bg1="dk1" tx1="lt1" bg2="dk2" tx2="lt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 id="2147483669" r:id="rId18"/>
  </p:sldLayoutIdLst>
  <p:txStyles>
    <p:titleStyle>
      <a:lvl1pPr algn="l" defTabSz="342900" rtl="0" eaLnBrk="0" fontAlgn="base" hangingPunct="0">
        <a:spcBef>
          <a:spcPct val="0"/>
        </a:spcBef>
        <a:spcAft>
          <a:spcPct val="0"/>
        </a:spcAft>
        <a:defRPr sz="2700" kern="1200" cap="all">
          <a:ln w="3175" cmpd="sng">
            <a:noFill/>
          </a:ln>
          <a:solidFill>
            <a:schemeClr val="tx1"/>
          </a:solidFill>
          <a:latin typeface="+mj-lt"/>
          <a:ea typeface="+mj-ea"/>
          <a:cs typeface="+mj-cs"/>
        </a:defRPr>
      </a:lvl1pPr>
      <a:lvl2pPr algn="l" defTabSz="342900" rtl="0" eaLnBrk="0" fontAlgn="base" hangingPunct="0">
        <a:spcBef>
          <a:spcPct val="0"/>
        </a:spcBef>
        <a:spcAft>
          <a:spcPct val="0"/>
        </a:spcAft>
        <a:defRPr sz="2700">
          <a:solidFill>
            <a:schemeClr val="tx1"/>
          </a:solidFill>
          <a:latin typeface="Century Gothic" pitchFamily="34" charset="0"/>
        </a:defRPr>
      </a:lvl2pPr>
      <a:lvl3pPr algn="l" defTabSz="342900" rtl="0" eaLnBrk="0" fontAlgn="base" hangingPunct="0">
        <a:spcBef>
          <a:spcPct val="0"/>
        </a:spcBef>
        <a:spcAft>
          <a:spcPct val="0"/>
        </a:spcAft>
        <a:defRPr sz="2700">
          <a:solidFill>
            <a:schemeClr val="tx1"/>
          </a:solidFill>
          <a:latin typeface="Century Gothic" pitchFamily="34" charset="0"/>
        </a:defRPr>
      </a:lvl3pPr>
      <a:lvl4pPr algn="l" defTabSz="342900" rtl="0" eaLnBrk="0" fontAlgn="base" hangingPunct="0">
        <a:spcBef>
          <a:spcPct val="0"/>
        </a:spcBef>
        <a:spcAft>
          <a:spcPct val="0"/>
        </a:spcAft>
        <a:defRPr sz="2700">
          <a:solidFill>
            <a:schemeClr val="tx1"/>
          </a:solidFill>
          <a:latin typeface="Century Gothic" pitchFamily="34" charset="0"/>
        </a:defRPr>
      </a:lvl4pPr>
      <a:lvl5pPr algn="l" defTabSz="342900" rtl="0" eaLnBrk="0" fontAlgn="base" hangingPunct="0">
        <a:spcBef>
          <a:spcPct val="0"/>
        </a:spcBef>
        <a:spcAft>
          <a:spcPct val="0"/>
        </a:spcAft>
        <a:defRPr sz="2700">
          <a:solidFill>
            <a:schemeClr val="tx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0" fontAlgn="base" hangingPunct="0">
        <a:spcBef>
          <a:spcPct val="20000"/>
        </a:spcBef>
        <a:spcAft>
          <a:spcPts val="450"/>
        </a:spcAft>
        <a:buClr>
          <a:schemeClr val="tx1"/>
        </a:buClr>
        <a:buSzPct val="80000"/>
        <a:buFont typeface="Wingdings 3" panose="05040102010807070707" pitchFamily="18" charset="2"/>
        <a:buChar char=""/>
        <a:defRPr sz="1500" kern="1200">
          <a:solidFill>
            <a:srgbClr val="0F496F"/>
          </a:solidFill>
          <a:latin typeface="+mn-lt"/>
          <a:ea typeface="+mn-ea"/>
          <a:cs typeface="+mn-cs"/>
        </a:defRPr>
      </a:lvl1pPr>
      <a:lvl2pPr marL="557213" indent="-214313" algn="l" defTabSz="342900" rtl="0" eaLnBrk="0" fontAlgn="base" hangingPunct="0">
        <a:spcBef>
          <a:spcPct val="20000"/>
        </a:spcBef>
        <a:spcAft>
          <a:spcPts val="450"/>
        </a:spcAft>
        <a:buClr>
          <a:schemeClr val="tx1"/>
        </a:buClr>
        <a:buSzPct val="80000"/>
        <a:buFont typeface="Wingdings 3" panose="05040102010807070707" pitchFamily="18" charset="2"/>
        <a:buChar char=""/>
        <a:defRPr kern="1200">
          <a:solidFill>
            <a:srgbClr val="0F496F"/>
          </a:solidFill>
          <a:latin typeface="+mn-lt"/>
          <a:ea typeface="+mn-ea"/>
          <a:cs typeface="+mn-cs"/>
        </a:defRPr>
      </a:lvl2pPr>
      <a:lvl3pPr marL="900113" indent="-214313" algn="l" defTabSz="342900" rtl="0" eaLnBrk="0" fontAlgn="base" hangingPunct="0">
        <a:spcBef>
          <a:spcPct val="20000"/>
        </a:spcBef>
        <a:spcAft>
          <a:spcPts val="450"/>
        </a:spcAft>
        <a:buClr>
          <a:schemeClr val="tx1"/>
        </a:buClr>
        <a:buSzPct val="80000"/>
        <a:buFont typeface="Wingdings 3" panose="05040102010807070707" pitchFamily="18" charset="2"/>
        <a:buChar char=""/>
        <a:defRPr sz="1200" kern="1200">
          <a:solidFill>
            <a:srgbClr val="0F496F"/>
          </a:solidFill>
          <a:latin typeface="+mn-lt"/>
          <a:ea typeface="+mn-ea"/>
          <a:cs typeface="+mn-cs"/>
        </a:defRPr>
      </a:lvl3pPr>
      <a:lvl4pPr marL="1157288" indent="-128588" algn="l" defTabSz="342900" rtl="0" eaLnBrk="0" fontAlgn="base" hangingPunct="0">
        <a:spcBef>
          <a:spcPct val="20000"/>
        </a:spcBef>
        <a:spcAft>
          <a:spcPts val="450"/>
        </a:spcAft>
        <a:buClr>
          <a:schemeClr val="tx1"/>
        </a:buClr>
        <a:buSzPct val="80000"/>
        <a:buFont typeface="Wingdings 3" panose="05040102010807070707" pitchFamily="18" charset="2"/>
        <a:buChar char=""/>
        <a:defRPr sz="1050" kern="1200">
          <a:solidFill>
            <a:srgbClr val="0F496F"/>
          </a:solidFill>
          <a:latin typeface="+mn-lt"/>
          <a:ea typeface="+mn-ea"/>
          <a:cs typeface="+mn-cs"/>
        </a:defRPr>
      </a:lvl4pPr>
      <a:lvl5pPr marL="1500188" indent="-128588" algn="l" defTabSz="342900" rtl="0" eaLnBrk="0" fontAlgn="base" hangingPunct="0">
        <a:spcBef>
          <a:spcPct val="20000"/>
        </a:spcBef>
        <a:spcAft>
          <a:spcPts val="450"/>
        </a:spcAft>
        <a:buClr>
          <a:schemeClr val="tx1"/>
        </a:buClr>
        <a:buSzPct val="80000"/>
        <a:buFont typeface="Wingdings 3" panose="05040102010807070707" pitchFamily="18" charset="2"/>
        <a:buChar char=""/>
        <a:defRPr sz="1050" kern="1200">
          <a:solidFill>
            <a:srgbClr val="0F496F"/>
          </a:solidFill>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75000"/>
            </a:schemeClr>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377" y="1345559"/>
            <a:ext cx="9144000" cy="776288"/>
          </a:xfrm>
        </p:spPr>
        <p:txBody>
          <a:bodyPr>
            <a:noAutofit/>
          </a:bodyPr>
          <a:lstStyle/>
          <a:p>
            <a:pPr algn="ctr"/>
            <a:r>
              <a:rPr lang="en-US" sz="4800" b="1" dirty="0">
                <a:solidFill>
                  <a:schemeClr val="tx1"/>
                </a:solidFill>
              </a:rPr>
              <a:t>Building Recovery Oriented Groups</a:t>
            </a:r>
          </a:p>
        </p:txBody>
      </p:sp>
      <p:sp>
        <p:nvSpPr>
          <p:cNvPr id="3" name="Subtitle 2"/>
          <p:cNvSpPr>
            <a:spLocks noGrp="1"/>
          </p:cNvSpPr>
          <p:nvPr>
            <p:ph type="subTitle" idx="1"/>
          </p:nvPr>
        </p:nvSpPr>
        <p:spPr>
          <a:xfrm>
            <a:off x="0" y="3190876"/>
            <a:ext cx="9144000" cy="1948849"/>
          </a:xfrm>
        </p:spPr>
        <p:txBody>
          <a:bodyPr>
            <a:noAutofit/>
          </a:bodyPr>
          <a:lstStyle/>
          <a:p>
            <a:pPr algn="ctr">
              <a:spcBef>
                <a:spcPts val="0"/>
              </a:spcBef>
            </a:pPr>
            <a:r>
              <a:rPr lang="en-US" b="1" dirty="0" smtClean="0">
                <a:solidFill>
                  <a:schemeClr val="bg1"/>
                </a:solidFill>
              </a:rPr>
              <a:t>Ruth Colón-Wagner, Senior Projects Coordinator</a:t>
            </a:r>
          </a:p>
          <a:p>
            <a:pPr algn="ctr">
              <a:spcBef>
                <a:spcPts val="0"/>
              </a:spcBef>
            </a:pPr>
            <a:r>
              <a:rPr lang="en-US" dirty="0" smtClean="0">
                <a:solidFill>
                  <a:schemeClr val="bg1"/>
                </a:solidFill>
              </a:rPr>
              <a:t>NYAPRS, Tappan, NY </a:t>
            </a:r>
          </a:p>
          <a:p>
            <a:pPr algn="ctr">
              <a:spcBef>
                <a:spcPts val="0"/>
              </a:spcBef>
            </a:pPr>
            <a:endParaRPr lang="en-US" sz="200" dirty="0" smtClean="0">
              <a:solidFill>
                <a:schemeClr val="bg1"/>
              </a:solidFill>
            </a:endParaRPr>
          </a:p>
          <a:p>
            <a:pPr algn="ctr">
              <a:spcBef>
                <a:spcPts val="0"/>
              </a:spcBef>
            </a:pPr>
            <a:r>
              <a:rPr lang="en-US" b="1" dirty="0" smtClean="0">
                <a:solidFill>
                  <a:schemeClr val="bg1"/>
                </a:solidFill>
              </a:rPr>
              <a:t>Amanda Saake, Senior Program Associate</a:t>
            </a:r>
          </a:p>
          <a:p>
            <a:pPr algn="ctr">
              <a:spcBef>
                <a:spcPts val="0"/>
              </a:spcBef>
            </a:pPr>
            <a:r>
              <a:rPr lang="en-US" sz="1600" dirty="0" smtClean="0">
                <a:solidFill>
                  <a:schemeClr val="bg1"/>
                </a:solidFill>
              </a:rPr>
              <a:t>The Coalition of Behavioral Health Agencies, New York, NY </a:t>
            </a:r>
          </a:p>
          <a:p>
            <a:pPr algn="ctr">
              <a:spcBef>
                <a:spcPts val="0"/>
              </a:spcBef>
            </a:pPr>
            <a:endParaRPr lang="en-US" sz="200" dirty="0" smtClean="0">
              <a:solidFill>
                <a:schemeClr val="bg1"/>
              </a:solidFill>
            </a:endParaRPr>
          </a:p>
          <a:p>
            <a:pPr algn="ctr">
              <a:spcBef>
                <a:spcPts val="0"/>
              </a:spcBef>
            </a:pPr>
            <a:r>
              <a:rPr lang="en-US" b="1" dirty="0" smtClean="0">
                <a:solidFill>
                  <a:schemeClr val="bg1"/>
                </a:solidFill>
              </a:rPr>
              <a:t>Marsha </a:t>
            </a:r>
            <a:r>
              <a:rPr lang="en-US" b="1" dirty="0">
                <a:solidFill>
                  <a:schemeClr val="bg1"/>
                </a:solidFill>
              </a:rPr>
              <a:t>Mandel, Team </a:t>
            </a:r>
            <a:r>
              <a:rPr lang="en-US" b="1" dirty="0" smtClean="0">
                <a:solidFill>
                  <a:schemeClr val="bg1"/>
                </a:solidFill>
              </a:rPr>
              <a:t>Leader</a:t>
            </a:r>
          </a:p>
          <a:p>
            <a:pPr algn="ctr">
              <a:spcBef>
                <a:spcPts val="0"/>
              </a:spcBef>
            </a:pPr>
            <a:r>
              <a:rPr lang="en-US" dirty="0" smtClean="0">
                <a:solidFill>
                  <a:schemeClr val="bg1"/>
                </a:solidFill>
              </a:rPr>
              <a:t>Access</a:t>
            </a:r>
            <a:r>
              <a:rPr lang="en-US" dirty="0">
                <a:solidFill>
                  <a:schemeClr val="bg1"/>
                </a:solidFill>
              </a:rPr>
              <a:t>: Supports for Living, Squire Center PROS, New Windsor, NY </a:t>
            </a:r>
            <a:endParaRPr lang="en-US" dirty="0" smtClean="0">
              <a:solidFill>
                <a:schemeClr val="bg1"/>
              </a:solidFill>
            </a:endParaRPr>
          </a:p>
          <a:p>
            <a:pPr algn="ctr">
              <a:spcBef>
                <a:spcPts val="0"/>
              </a:spcBef>
            </a:pPr>
            <a:endParaRPr lang="en-US" sz="200" dirty="0" smtClean="0">
              <a:solidFill>
                <a:schemeClr val="bg1"/>
              </a:solidFill>
            </a:endParaRPr>
          </a:p>
          <a:p>
            <a:pPr algn="ctr">
              <a:spcBef>
                <a:spcPts val="0"/>
              </a:spcBef>
            </a:pPr>
            <a:r>
              <a:rPr lang="en-US" b="1" dirty="0" smtClean="0">
                <a:solidFill>
                  <a:schemeClr val="bg1"/>
                </a:solidFill>
              </a:rPr>
              <a:t>Clinton </a:t>
            </a:r>
            <a:r>
              <a:rPr lang="en-US" b="1" dirty="0">
                <a:solidFill>
                  <a:schemeClr val="bg1"/>
                </a:solidFill>
              </a:rPr>
              <a:t>Green, </a:t>
            </a:r>
            <a:r>
              <a:rPr lang="en-US" b="1" dirty="0" smtClean="0">
                <a:solidFill>
                  <a:schemeClr val="bg1"/>
                </a:solidFill>
              </a:rPr>
              <a:t> Assistant </a:t>
            </a:r>
            <a:r>
              <a:rPr lang="en-US" b="1" dirty="0">
                <a:solidFill>
                  <a:schemeClr val="bg1"/>
                </a:solidFill>
              </a:rPr>
              <a:t>Director of </a:t>
            </a:r>
            <a:r>
              <a:rPr lang="en-US" b="1" dirty="0" smtClean="0">
                <a:solidFill>
                  <a:schemeClr val="bg1"/>
                </a:solidFill>
              </a:rPr>
              <a:t>PROS</a:t>
            </a:r>
          </a:p>
          <a:p>
            <a:pPr algn="ctr">
              <a:spcBef>
                <a:spcPts val="0"/>
              </a:spcBef>
            </a:pPr>
            <a:r>
              <a:rPr lang="en-US" dirty="0" smtClean="0">
                <a:solidFill>
                  <a:schemeClr val="bg1"/>
                </a:solidFill>
              </a:rPr>
              <a:t> East </a:t>
            </a:r>
            <a:r>
              <a:rPr lang="en-US" dirty="0">
                <a:solidFill>
                  <a:schemeClr val="bg1"/>
                </a:solidFill>
              </a:rPr>
              <a:t>Village Access/Community Access, New York, </a:t>
            </a:r>
            <a:r>
              <a:rPr lang="en-US" dirty="0" smtClean="0">
                <a:solidFill>
                  <a:schemeClr val="bg1"/>
                </a:solidFill>
              </a:rPr>
              <a:t>NY</a:t>
            </a:r>
            <a:endParaRPr lang="en-US" dirty="0">
              <a:solidFill>
                <a:schemeClr val="bg1"/>
              </a:solidFill>
            </a:endParaRPr>
          </a:p>
        </p:txBody>
      </p:sp>
      <p:sp>
        <p:nvSpPr>
          <p:cNvPr id="4" name="Subtitle 2"/>
          <p:cNvSpPr txBox="1">
            <a:spLocks/>
          </p:cNvSpPr>
          <p:nvPr/>
        </p:nvSpPr>
        <p:spPr>
          <a:xfrm>
            <a:off x="703622" y="2414588"/>
            <a:ext cx="8090335" cy="835819"/>
          </a:xfrm>
          <a:prstGeom prst="rect">
            <a:avLst/>
          </a:prstGeom>
        </p:spPr>
        <p:txBody>
          <a:bodyPr vert="horz" lIns="68580" tIns="34290" rIns="68580" bIns="34290" rtlCol="0">
            <a:normAutofit/>
          </a:bodyPr>
          <a:lstStyle>
            <a:lvl1pPr marL="0" indent="0" algn="l" defTabSz="914400" rtl="0" eaLnBrk="1" latinLnBrk="0" hangingPunct="1">
              <a:lnSpc>
                <a:spcPct val="90000"/>
              </a:lnSpc>
              <a:spcBef>
                <a:spcPct val="30000"/>
              </a:spcBef>
              <a:buClr>
                <a:schemeClr val="accent2"/>
              </a:buClr>
              <a:buFont typeface="Wingdings 3" panose="05040102010807070707" pitchFamily="18" charset="2"/>
              <a:buNone/>
              <a:defRPr sz="2400" kern="1200">
                <a:solidFill>
                  <a:schemeClr val="bg1"/>
                </a:solidFill>
                <a:latin typeface="+mn-lt"/>
                <a:ea typeface="+mn-ea"/>
                <a:cs typeface="+mn-cs"/>
              </a:defRPr>
            </a:lvl1pPr>
            <a:lvl2pPr marL="457200" indent="0" algn="ctr" defTabSz="914400" rtl="0" eaLnBrk="1" latinLnBrk="0" hangingPunct="1">
              <a:lnSpc>
                <a:spcPct val="90000"/>
              </a:lnSpc>
              <a:spcBef>
                <a:spcPct val="30000"/>
              </a:spcBef>
              <a:buClr>
                <a:schemeClr val="accent2"/>
              </a:buClr>
              <a:buFont typeface="Wingdings 3" panose="05040102010807070707" pitchFamily="18" charset="2"/>
              <a:buNone/>
              <a:defRPr sz="2000" kern="1200">
                <a:solidFill>
                  <a:schemeClr val="tx2">
                    <a:lumMod val="75000"/>
                  </a:schemeClr>
                </a:solidFill>
                <a:latin typeface="+mn-lt"/>
                <a:ea typeface="+mn-ea"/>
                <a:cs typeface="+mn-cs"/>
              </a:defRPr>
            </a:lvl2pPr>
            <a:lvl3pPr marL="914400" indent="0" algn="ctr" defTabSz="914400" rtl="0" eaLnBrk="1" latinLnBrk="0" hangingPunct="1">
              <a:lnSpc>
                <a:spcPct val="90000"/>
              </a:lnSpc>
              <a:spcBef>
                <a:spcPct val="30000"/>
              </a:spcBef>
              <a:buClr>
                <a:schemeClr val="accent2"/>
              </a:buClr>
              <a:buFont typeface="Wingdings 3" panose="05040102010807070707" pitchFamily="18" charset="2"/>
              <a:buNone/>
              <a:defRPr sz="1800" kern="1200">
                <a:solidFill>
                  <a:schemeClr val="tx2">
                    <a:lumMod val="75000"/>
                  </a:schemeClr>
                </a:solidFill>
                <a:latin typeface="+mn-lt"/>
                <a:ea typeface="+mn-ea"/>
                <a:cs typeface="+mn-cs"/>
              </a:defRPr>
            </a:lvl3pPr>
            <a:lvl4pPr marL="1371600" indent="0" algn="ctr" defTabSz="914400" rtl="0" eaLnBrk="1" latinLnBrk="0" hangingPunct="1">
              <a:lnSpc>
                <a:spcPct val="90000"/>
              </a:lnSpc>
              <a:spcBef>
                <a:spcPct val="30000"/>
              </a:spcBef>
              <a:buClr>
                <a:schemeClr val="accent2"/>
              </a:buClr>
              <a:buFont typeface="Wingdings 3" panose="05040102010807070707" pitchFamily="18" charset="2"/>
              <a:buNone/>
              <a:defRPr sz="1600" kern="1200">
                <a:solidFill>
                  <a:schemeClr val="tx2">
                    <a:lumMod val="75000"/>
                  </a:schemeClr>
                </a:solidFill>
                <a:latin typeface="+mn-lt"/>
                <a:ea typeface="+mn-ea"/>
                <a:cs typeface="+mn-cs"/>
              </a:defRPr>
            </a:lvl4pPr>
            <a:lvl5pPr marL="1828800" indent="0" algn="ctr" defTabSz="914400" rtl="0" eaLnBrk="1" latinLnBrk="0" hangingPunct="1">
              <a:lnSpc>
                <a:spcPct val="90000"/>
              </a:lnSpc>
              <a:spcBef>
                <a:spcPct val="30000"/>
              </a:spcBef>
              <a:buClr>
                <a:schemeClr val="accent2"/>
              </a:buClr>
              <a:buFont typeface="Wingdings 3" panose="05040102010807070707" pitchFamily="18" charset="2"/>
              <a:buNone/>
              <a:defRPr sz="1600" kern="1200">
                <a:solidFill>
                  <a:schemeClr val="tx2">
                    <a:lumMod val="75000"/>
                  </a:schemeClr>
                </a:solidFill>
                <a:latin typeface="+mn-lt"/>
                <a:ea typeface="+mn-ea"/>
                <a:cs typeface="+mn-cs"/>
              </a:defRPr>
            </a:lvl5pPr>
            <a:lvl6pPr marL="2286000" indent="0" algn="ctr" defTabSz="914400" rtl="0" eaLnBrk="1" latinLnBrk="0" hangingPunct="1">
              <a:lnSpc>
                <a:spcPct val="90000"/>
              </a:lnSpc>
              <a:spcBef>
                <a:spcPct val="30000"/>
              </a:spcBef>
              <a:buClr>
                <a:schemeClr val="accent2"/>
              </a:buClr>
              <a:buFont typeface="Wingdings 3" panose="05040102010807070707" pitchFamily="18" charset="2"/>
              <a:buNone/>
              <a:defRPr sz="1600" kern="1200">
                <a:solidFill>
                  <a:schemeClr val="tx2">
                    <a:lumMod val="75000"/>
                  </a:schemeClr>
                </a:solidFill>
                <a:latin typeface="+mn-lt"/>
                <a:ea typeface="+mn-ea"/>
                <a:cs typeface="+mn-cs"/>
              </a:defRPr>
            </a:lvl6pPr>
            <a:lvl7pPr marL="2743200" indent="0" algn="ctr" defTabSz="914400" rtl="0" eaLnBrk="1" latinLnBrk="0" hangingPunct="1">
              <a:lnSpc>
                <a:spcPct val="90000"/>
              </a:lnSpc>
              <a:spcBef>
                <a:spcPct val="30000"/>
              </a:spcBef>
              <a:buClr>
                <a:schemeClr val="accent2"/>
              </a:buClr>
              <a:buFont typeface="Wingdings 3" panose="05040102010807070707" pitchFamily="18" charset="2"/>
              <a:buNone/>
              <a:defRPr sz="1600" kern="1200">
                <a:solidFill>
                  <a:schemeClr val="tx2">
                    <a:lumMod val="75000"/>
                  </a:schemeClr>
                </a:solidFill>
                <a:latin typeface="+mn-lt"/>
                <a:ea typeface="+mn-ea"/>
                <a:cs typeface="+mn-cs"/>
              </a:defRPr>
            </a:lvl7pPr>
            <a:lvl8pPr marL="3200400" indent="0" algn="ctr" defTabSz="914400" rtl="0" eaLnBrk="1" latinLnBrk="0" hangingPunct="1">
              <a:lnSpc>
                <a:spcPct val="90000"/>
              </a:lnSpc>
              <a:spcBef>
                <a:spcPct val="30000"/>
              </a:spcBef>
              <a:buClr>
                <a:schemeClr val="accent2"/>
              </a:buClr>
              <a:buFont typeface="Wingdings 3" panose="05040102010807070707" pitchFamily="18" charset="2"/>
              <a:buNone/>
              <a:defRPr sz="1600" kern="1200">
                <a:solidFill>
                  <a:schemeClr val="tx2">
                    <a:lumMod val="75000"/>
                  </a:schemeClr>
                </a:solidFill>
                <a:latin typeface="+mn-lt"/>
                <a:ea typeface="+mn-ea"/>
                <a:cs typeface="+mn-cs"/>
              </a:defRPr>
            </a:lvl8pPr>
            <a:lvl9pPr marL="3657600" indent="0" algn="ctr" defTabSz="914400" rtl="0" eaLnBrk="1" latinLnBrk="0" hangingPunct="1">
              <a:lnSpc>
                <a:spcPct val="90000"/>
              </a:lnSpc>
              <a:spcBef>
                <a:spcPct val="30000"/>
              </a:spcBef>
              <a:buClr>
                <a:schemeClr val="accent2"/>
              </a:buClr>
              <a:buFont typeface="Wingdings 3" panose="05040102010807070707" pitchFamily="18" charset="2"/>
              <a:buNone/>
              <a:defRPr sz="1600" kern="1200">
                <a:solidFill>
                  <a:schemeClr val="tx2">
                    <a:lumMod val="75000"/>
                  </a:schemeClr>
                </a:solidFill>
                <a:latin typeface="+mn-lt"/>
                <a:ea typeface="+mn-ea"/>
                <a:cs typeface="+mn-cs"/>
              </a:defRPr>
            </a:lvl9pPr>
          </a:lstStyle>
          <a:p>
            <a:pPr>
              <a:spcBef>
                <a:spcPts val="0"/>
              </a:spcBef>
            </a:pPr>
            <a:endParaRPr lang="en-US" sz="1800" dirty="0">
              <a:solidFill>
                <a:schemeClr val="tx1"/>
              </a:solidFill>
            </a:endParaRPr>
          </a:p>
        </p:txBody>
      </p:sp>
      <p:sp>
        <p:nvSpPr>
          <p:cNvPr id="5" name="Title 1"/>
          <p:cNvSpPr txBox="1">
            <a:spLocks/>
          </p:cNvSpPr>
          <p:nvPr/>
        </p:nvSpPr>
        <p:spPr>
          <a:xfrm>
            <a:off x="0" y="2219427"/>
            <a:ext cx="9144000" cy="776288"/>
          </a:xfrm>
          <a:prstGeom prst="rect">
            <a:avLst/>
          </a:prstGeom>
        </p:spPr>
        <p:txBody>
          <a:bodyPr vert="horz" lIns="68580" tIns="34290" rIns="68580" bIns="34290" rtlCol="0" anchor="b" anchorCtr="0">
            <a:noAutofit/>
          </a:bodyPr>
          <a:lstStyle>
            <a:lvl1pPr algn="l" defTabSz="914400" rtl="0" eaLnBrk="1" latinLnBrk="0" hangingPunct="1">
              <a:spcBef>
                <a:spcPct val="0"/>
              </a:spcBef>
              <a:buNone/>
              <a:defRPr sz="4800" b="1" kern="1200">
                <a:solidFill>
                  <a:schemeClr val="accent1"/>
                </a:solidFill>
                <a:latin typeface="+mj-lt"/>
                <a:ea typeface="+mj-ea"/>
                <a:cs typeface="+mj-cs"/>
              </a:defRPr>
            </a:lvl1pPr>
          </a:lstStyle>
          <a:p>
            <a:pPr algn="ctr"/>
            <a:r>
              <a:rPr lang="en-US" sz="1600" dirty="0">
                <a:solidFill>
                  <a:schemeClr val="tx1"/>
                </a:solidFill>
              </a:rPr>
              <a:t>11/20/2015</a:t>
            </a:r>
          </a:p>
          <a:p>
            <a:pPr algn="ctr"/>
            <a:r>
              <a:rPr lang="en-US" sz="1600" dirty="0">
                <a:solidFill>
                  <a:schemeClr val="tx1"/>
                </a:solidFill>
              </a:rPr>
              <a:t>6</a:t>
            </a:r>
            <a:r>
              <a:rPr lang="en-US" sz="1600" baseline="30000" dirty="0">
                <a:solidFill>
                  <a:schemeClr val="tx1"/>
                </a:solidFill>
              </a:rPr>
              <a:t>th</a:t>
            </a:r>
            <a:r>
              <a:rPr lang="en-US" sz="1600" dirty="0">
                <a:solidFill>
                  <a:schemeClr val="tx1"/>
                </a:solidFill>
              </a:rPr>
              <a:t> Annual PROS Implementation Academy</a:t>
            </a:r>
          </a:p>
          <a:p>
            <a:pPr algn="ctr"/>
            <a:r>
              <a:rPr lang="en-US" sz="1600" dirty="0">
                <a:solidFill>
                  <a:schemeClr val="tx1"/>
                </a:solidFill>
              </a:rPr>
              <a:t>PROS: The Pathway to Integration, Innovation and Outcomes</a:t>
            </a:r>
          </a:p>
        </p:txBody>
      </p:sp>
    </p:spTree>
    <p:extLst>
      <p:ext uri="{BB962C8B-B14F-4D97-AF65-F5344CB8AC3E}">
        <p14:creationId xmlns:p14="http://schemas.microsoft.com/office/powerpoint/2010/main" val="42113477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063" y="1058466"/>
            <a:ext cx="8737997" cy="666750"/>
          </a:xfrm>
        </p:spPr>
        <p:txBody>
          <a:bodyPr>
            <a:noAutofit/>
          </a:bodyPr>
          <a:lstStyle/>
          <a:p>
            <a:pPr algn="ctr" eaLnBrk="1" fontAlgn="auto" hangingPunct="1">
              <a:spcAft>
                <a:spcPts val="0"/>
              </a:spcAft>
              <a:defRPr/>
            </a:pPr>
            <a:r>
              <a:rPr lang="en-US" sz="3000" dirty="0">
                <a:latin typeface="+mn-lt"/>
                <a:cs typeface="Tunga" panose="020B0502040204020203" pitchFamily="34" charset="0"/>
              </a:rPr>
              <a:t>This group offers support with:</a:t>
            </a:r>
          </a:p>
        </p:txBody>
      </p:sp>
      <p:sp>
        <p:nvSpPr>
          <p:cNvPr id="15363" name="Subtitle 2"/>
          <p:cNvSpPr>
            <a:spLocks noGrp="1"/>
          </p:cNvSpPr>
          <p:nvPr>
            <p:ph type="subTitle" idx="1"/>
          </p:nvPr>
        </p:nvSpPr>
        <p:spPr>
          <a:xfrm>
            <a:off x="175022" y="1725217"/>
            <a:ext cx="8682038" cy="3888581"/>
          </a:xfrm>
        </p:spPr>
        <p:txBody>
          <a:bodyPr>
            <a:normAutofit fontScale="92500" lnSpcReduction="10000"/>
          </a:bodyPr>
          <a:lstStyle/>
          <a:p>
            <a:pPr algn="ctr" eaLnBrk="1" hangingPunct="1">
              <a:defRPr/>
            </a:pPr>
            <a:r>
              <a:rPr lang="en-US" altLang="en-US" sz="2700" b="1" dirty="0">
                <a:solidFill>
                  <a:srgbClr val="002060"/>
                </a:solidFill>
              </a:rPr>
              <a:t>Normalization, Decreased Shame &amp; Isolation</a:t>
            </a:r>
            <a:endParaRPr lang="en-US" altLang="en-US" sz="2400" b="1" dirty="0">
              <a:solidFill>
                <a:srgbClr val="002060"/>
              </a:solidFill>
            </a:endParaRPr>
          </a:p>
          <a:p>
            <a:pPr lvl="1" eaLnBrk="1" hangingPunct="1">
              <a:defRPr/>
            </a:pPr>
            <a:r>
              <a:rPr lang="en-US" altLang="en-US" sz="2700" b="1" dirty="0">
                <a:solidFill>
                  <a:schemeClr val="tx1"/>
                </a:solidFill>
              </a:rPr>
              <a:t>Members are no longer alone.</a:t>
            </a:r>
          </a:p>
          <a:p>
            <a:pPr lvl="1" eaLnBrk="1" hangingPunct="1">
              <a:defRPr/>
            </a:pPr>
            <a:r>
              <a:rPr lang="en-US" altLang="en-US" dirty="0">
                <a:solidFill>
                  <a:srgbClr val="002060"/>
                </a:solidFill>
              </a:rPr>
              <a:t>It is safe to share because there is:</a:t>
            </a:r>
          </a:p>
          <a:p>
            <a:pPr lvl="1" eaLnBrk="1" hangingPunct="1">
              <a:defRPr/>
            </a:pPr>
            <a:r>
              <a:rPr lang="en-US" altLang="en-US" dirty="0">
                <a:solidFill>
                  <a:schemeClr val="tx1"/>
                </a:solidFill>
              </a:rPr>
              <a:t>	true empathy		familiarity		sincere understanding</a:t>
            </a:r>
          </a:p>
          <a:p>
            <a:pPr lvl="1" eaLnBrk="1" hangingPunct="1">
              <a:defRPr/>
            </a:pPr>
            <a:r>
              <a:rPr lang="en-US" altLang="en-US" dirty="0">
                <a:solidFill>
                  <a:schemeClr val="tx1"/>
                </a:solidFill>
              </a:rPr>
              <a:t>	no outcast		genuine support		meaningful connection	</a:t>
            </a:r>
          </a:p>
          <a:p>
            <a:pPr lvl="1" algn="l" eaLnBrk="1" hangingPunct="1">
              <a:defRPr/>
            </a:pPr>
            <a:r>
              <a:rPr lang="en-US" altLang="en-US" dirty="0">
                <a:solidFill>
                  <a:schemeClr val="tx1"/>
                </a:solidFill>
              </a:rPr>
              <a:t>	</a:t>
            </a:r>
          </a:p>
          <a:p>
            <a:pPr lvl="1" eaLnBrk="1" hangingPunct="1">
              <a:defRPr/>
            </a:pPr>
            <a:r>
              <a:rPr lang="en-US" altLang="en-US" sz="2100" dirty="0">
                <a:solidFill>
                  <a:srgbClr val="002060"/>
                </a:solidFill>
              </a:rPr>
              <a:t>Members become  </a:t>
            </a:r>
            <a:r>
              <a:rPr lang="en-US" altLang="en-US" sz="2100" b="1" dirty="0">
                <a:solidFill>
                  <a:srgbClr val="002060"/>
                </a:solidFill>
              </a:rPr>
              <a:t>comfortable</a:t>
            </a:r>
            <a:r>
              <a:rPr lang="en-US" altLang="en-US" sz="2100" dirty="0">
                <a:solidFill>
                  <a:srgbClr val="002060"/>
                </a:solidFill>
              </a:rPr>
              <a:t> and  </a:t>
            </a:r>
            <a:r>
              <a:rPr lang="en-US" altLang="en-US" sz="2100" b="1" dirty="0">
                <a:solidFill>
                  <a:srgbClr val="002060"/>
                </a:solidFill>
              </a:rPr>
              <a:t>empowered</a:t>
            </a:r>
            <a:r>
              <a:rPr lang="en-US" altLang="en-US" sz="2100" dirty="0">
                <a:solidFill>
                  <a:srgbClr val="002060"/>
                </a:solidFill>
              </a:rPr>
              <a:t>, </a:t>
            </a:r>
          </a:p>
          <a:p>
            <a:pPr lvl="1" eaLnBrk="1" hangingPunct="1">
              <a:defRPr/>
            </a:pPr>
            <a:r>
              <a:rPr lang="en-US" altLang="en-US" sz="2100" dirty="0">
                <a:solidFill>
                  <a:srgbClr val="002060"/>
                </a:solidFill>
              </a:rPr>
              <a:t>facilitating </a:t>
            </a:r>
            <a:r>
              <a:rPr lang="en-US" altLang="en-US" sz="2100" b="1" dirty="0">
                <a:solidFill>
                  <a:srgbClr val="002060"/>
                </a:solidFill>
              </a:rPr>
              <a:t>sharing</a:t>
            </a:r>
            <a:r>
              <a:rPr lang="en-US" altLang="en-US" sz="2100" dirty="0">
                <a:solidFill>
                  <a:srgbClr val="002060"/>
                </a:solidFill>
              </a:rPr>
              <a:t> and </a:t>
            </a:r>
            <a:r>
              <a:rPr lang="en-US" altLang="en-US" sz="2100" b="1" dirty="0">
                <a:solidFill>
                  <a:srgbClr val="002060"/>
                </a:solidFill>
              </a:rPr>
              <a:t>exploration</a:t>
            </a:r>
            <a:r>
              <a:rPr lang="en-US" altLang="en-US" sz="2100" dirty="0">
                <a:solidFill>
                  <a:srgbClr val="002060"/>
                </a:solidFill>
              </a:rPr>
              <a:t>, </a:t>
            </a:r>
          </a:p>
          <a:p>
            <a:pPr lvl="1" eaLnBrk="1" hangingPunct="1">
              <a:defRPr/>
            </a:pPr>
            <a:r>
              <a:rPr lang="en-US" altLang="en-US" sz="2100" dirty="0">
                <a:solidFill>
                  <a:srgbClr val="002060"/>
                </a:solidFill>
              </a:rPr>
              <a:t>which </a:t>
            </a:r>
            <a:r>
              <a:rPr lang="en-US" altLang="en-US" sz="2100" b="1" i="1" dirty="0">
                <a:solidFill>
                  <a:srgbClr val="002060"/>
                </a:solidFill>
              </a:rPr>
              <a:t>decreases shame &amp; isolation</a:t>
            </a:r>
            <a:r>
              <a:rPr lang="en-US" altLang="en-US" sz="2100" dirty="0">
                <a:solidFill>
                  <a:srgbClr val="002060"/>
                </a:solidFill>
              </a:rPr>
              <a:t>.</a:t>
            </a:r>
            <a:endParaRPr lang="en-US" altLang="en-US" sz="2100" dirty="0">
              <a:solidFill>
                <a:schemeClr val="tx1"/>
              </a:solidFill>
            </a:endParaRPr>
          </a:p>
          <a:p>
            <a:pPr lvl="1" algn="l" eaLnBrk="1" hangingPunct="1">
              <a:defRPr/>
            </a:pPr>
            <a:r>
              <a:rPr lang="en-US" altLang="en-US" dirty="0">
                <a:solidFill>
                  <a:schemeClr val="tx1"/>
                </a:solidFill>
              </a:rPr>
              <a:t>	</a:t>
            </a:r>
            <a:endParaRPr lang="en-US" altLang="en-US" b="1" dirty="0">
              <a:solidFill>
                <a:schemeClr val="tx1"/>
              </a:solidFill>
            </a:endParaRPr>
          </a:p>
        </p:txBody>
      </p:sp>
    </p:spTree>
    <p:extLst>
      <p:ext uri="{BB962C8B-B14F-4D97-AF65-F5344CB8AC3E}">
        <p14:creationId xmlns:p14="http://schemas.microsoft.com/office/powerpoint/2010/main" val="108429856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022" y="1323976"/>
            <a:ext cx="8682038" cy="4289822"/>
          </a:xfrm>
        </p:spPr>
        <p:txBody>
          <a:bodyPr rtlCol="0">
            <a:noAutofit/>
          </a:bodyPr>
          <a:lstStyle/>
          <a:p>
            <a:pPr lvl="1" eaLnBrk="1" fontAlgn="auto" hangingPunct="1">
              <a:defRPr/>
            </a:pPr>
            <a:r>
              <a:rPr lang="en-US" i="1" dirty="0">
                <a:solidFill>
                  <a:schemeClr val="accent1">
                    <a:lumMod val="75000"/>
                  </a:schemeClr>
                </a:solidFill>
              </a:rPr>
              <a:t>For many, this is the first time they have ever felt safe enough to disclose.</a:t>
            </a:r>
          </a:p>
          <a:p>
            <a:pPr lvl="1" eaLnBrk="1" fontAlgn="auto" hangingPunct="1">
              <a:defRPr/>
            </a:pPr>
            <a:endParaRPr lang="en-US" sz="750" dirty="0">
              <a:solidFill>
                <a:schemeClr val="tx1"/>
              </a:solidFill>
            </a:endParaRPr>
          </a:p>
          <a:p>
            <a:pPr lvl="1" eaLnBrk="1" fontAlgn="auto" hangingPunct="1">
              <a:defRPr/>
            </a:pPr>
            <a:r>
              <a:rPr lang="en-US" dirty="0">
                <a:solidFill>
                  <a:schemeClr val="tx1"/>
                </a:solidFill>
              </a:rPr>
              <a:t>“</a:t>
            </a:r>
            <a:r>
              <a:rPr lang="en-US" b="1" dirty="0">
                <a:solidFill>
                  <a:schemeClr val="tx1"/>
                </a:solidFill>
              </a:rPr>
              <a:t>My voices come from inside. They argue with each other and make comments about me and other people. Sometimes they tell me what to do. ”</a:t>
            </a:r>
          </a:p>
          <a:p>
            <a:pPr lvl="1" eaLnBrk="1" fontAlgn="auto" hangingPunct="1">
              <a:defRPr/>
            </a:pPr>
            <a:r>
              <a:rPr lang="en-US" b="1" dirty="0">
                <a:solidFill>
                  <a:srgbClr val="002060"/>
                </a:solidFill>
              </a:rPr>
              <a:t>“Sometimes I hear and see someone talking, and I can’t tell if it’s real.”</a:t>
            </a:r>
          </a:p>
          <a:p>
            <a:pPr lvl="1" eaLnBrk="1" fontAlgn="auto" hangingPunct="1">
              <a:defRPr/>
            </a:pPr>
            <a:r>
              <a:rPr lang="en-US" b="1" dirty="0">
                <a:solidFill>
                  <a:schemeClr val="tx1"/>
                </a:solidFill>
              </a:rPr>
              <a:t>“They are just so loud sometimes – I just need to take a nap.”</a:t>
            </a:r>
          </a:p>
          <a:p>
            <a:pPr lvl="1" eaLnBrk="1" fontAlgn="auto" hangingPunct="1">
              <a:defRPr/>
            </a:pPr>
            <a:r>
              <a:rPr lang="en-US" b="1" dirty="0">
                <a:solidFill>
                  <a:srgbClr val="002060"/>
                </a:solidFill>
              </a:rPr>
              <a:t>“There’s a party going on up there. I don’t know whether to laugh or cry.”</a:t>
            </a:r>
          </a:p>
          <a:p>
            <a:pPr lvl="1" eaLnBrk="1" fontAlgn="auto" hangingPunct="1">
              <a:defRPr/>
            </a:pPr>
            <a:r>
              <a:rPr lang="en-US" b="1" dirty="0">
                <a:solidFill>
                  <a:schemeClr val="tx1"/>
                </a:solidFill>
              </a:rPr>
              <a:t>“I see shadows too. They used to bother me but I don’t pay attention.”</a:t>
            </a:r>
          </a:p>
          <a:p>
            <a:pPr lvl="1" eaLnBrk="1" fontAlgn="auto" hangingPunct="1">
              <a:defRPr/>
            </a:pPr>
            <a:r>
              <a:rPr lang="en-US" b="1" dirty="0">
                <a:solidFill>
                  <a:srgbClr val="002060"/>
                </a:solidFill>
              </a:rPr>
              <a:t>“They try to get me to pick up a beer.”</a:t>
            </a:r>
          </a:p>
          <a:p>
            <a:pPr lvl="1" eaLnBrk="1" fontAlgn="auto" hangingPunct="1">
              <a:defRPr/>
            </a:pPr>
            <a:r>
              <a:rPr lang="en-US" b="1" dirty="0">
                <a:solidFill>
                  <a:schemeClr val="tx1"/>
                </a:solidFill>
              </a:rPr>
              <a:t>“I always feel like everyone is judging me.”</a:t>
            </a:r>
          </a:p>
        </p:txBody>
      </p:sp>
    </p:spTree>
    <p:extLst>
      <p:ext uri="{BB962C8B-B14F-4D97-AF65-F5344CB8AC3E}">
        <p14:creationId xmlns:p14="http://schemas.microsoft.com/office/powerpoint/2010/main" val="320104331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022" y="1014413"/>
            <a:ext cx="8682038" cy="4599385"/>
          </a:xfrm>
        </p:spPr>
        <p:txBody>
          <a:bodyPr rtlCol="0">
            <a:noAutofit/>
          </a:bodyPr>
          <a:lstStyle/>
          <a:p>
            <a:pPr algn="ctr" eaLnBrk="1" fontAlgn="auto" hangingPunct="1">
              <a:defRPr/>
            </a:pPr>
            <a:r>
              <a:rPr lang="en-US" sz="2700" b="1" dirty="0">
                <a:solidFill>
                  <a:srgbClr val="002060"/>
                </a:solidFill>
              </a:rPr>
              <a:t>Normalization, Decreased Shame &amp; Isolation</a:t>
            </a:r>
            <a:endParaRPr lang="en-US" sz="2400" b="1" dirty="0">
              <a:solidFill>
                <a:srgbClr val="002060"/>
              </a:solidFill>
            </a:endParaRPr>
          </a:p>
          <a:p>
            <a:pPr eaLnBrk="1" fontAlgn="auto" hangingPunct="1">
              <a:defRPr/>
            </a:pPr>
            <a:r>
              <a:rPr lang="en-US" sz="2100" b="1" dirty="0">
                <a:solidFill>
                  <a:schemeClr val="accent1">
                    <a:lumMod val="75000"/>
                  </a:schemeClr>
                </a:solidFill>
              </a:rPr>
              <a:t>Support this by:</a:t>
            </a:r>
          </a:p>
          <a:p>
            <a:pPr eaLnBrk="1" fontAlgn="auto" hangingPunct="1">
              <a:defRPr/>
            </a:pPr>
            <a:endParaRPr lang="en-US" sz="375" b="1" dirty="0">
              <a:solidFill>
                <a:schemeClr val="accent1">
                  <a:lumMod val="75000"/>
                </a:schemeClr>
              </a:solidFill>
            </a:endParaRPr>
          </a:p>
          <a:p>
            <a:pPr marL="257175" indent="-257175" eaLnBrk="1" fontAlgn="auto" hangingPunct="1">
              <a:buFontTx/>
              <a:buChar char="-"/>
              <a:defRPr/>
            </a:pPr>
            <a:r>
              <a:rPr lang="en-US" sz="1800" dirty="0">
                <a:solidFill>
                  <a:schemeClr val="tx1"/>
                </a:solidFill>
              </a:rPr>
              <a:t>Informing them that </a:t>
            </a:r>
            <a:r>
              <a:rPr lang="en-US" sz="1800" b="1" dirty="0">
                <a:solidFill>
                  <a:schemeClr val="tx1"/>
                </a:solidFill>
              </a:rPr>
              <a:t>millions of people experience hallucinations and delusions</a:t>
            </a:r>
            <a:r>
              <a:rPr lang="en-US" sz="1800" dirty="0">
                <a:solidFill>
                  <a:schemeClr val="tx1"/>
                </a:solidFill>
              </a:rPr>
              <a:t>. </a:t>
            </a:r>
          </a:p>
          <a:p>
            <a:pPr marL="257175" indent="-257175" eaLnBrk="1" fontAlgn="auto" hangingPunct="1">
              <a:buFontTx/>
              <a:buChar char="-"/>
              <a:defRPr/>
            </a:pPr>
            <a:endParaRPr lang="en-US" sz="375" dirty="0">
              <a:solidFill>
                <a:schemeClr val="tx1"/>
              </a:solidFill>
            </a:endParaRPr>
          </a:p>
          <a:p>
            <a:pPr marL="257175" indent="-257175" eaLnBrk="1" fontAlgn="auto" hangingPunct="1">
              <a:buFontTx/>
              <a:buChar char="-"/>
              <a:defRPr/>
            </a:pPr>
            <a:r>
              <a:rPr lang="en-US" sz="1800" dirty="0">
                <a:solidFill>
                  <a:schemeClr val="tx1"/>
                </a:solidFill>
              </a:rPr>
              <a:t>Encouraging interaction: </a:t>
            </a:r>
            <a:r>
              <a:rPr lang="en-US" sz="1800" b="1" dirty="0">
                <a:solidFill>
                  <a:schemeClr val="accent1"/>
                </a:solidFill>
              </a:rPr>
              <a:t>“Who else has experienced something like this?”, “How do others in the group cope with this experience?” </a:t>
            </a:r>
          </a:p>
          <a:p>
            <a:pPr marL="257175" indent="-257175" eaLnBrk="1" fontAlgn="auto" hangingPunct="1">
              <a:buFontTx/>
              <a:buChar char="-"/>
              <a:defRPr/>
            </a:pPr>
            <a:endParaRPr lang="en-US" sz="375" b="1" dirty="0">
              <a:solidFill>
                <a:schemeClr val="accent3">
                  <a:lumMod val="50000"/>
                </a:schemeClr>
              </a:solidFill>
            </a:endParaRPr>
          </a:p>
          <a:p>
            <a:pPr marL="257175" indent="-257175" eaLnBrk="1" fontAlgn="auto" hangingPunct="1">
              <a:buFontTx/>
              <a:buChar char="-"/>
              <a:defRPr/>
            </a:pPr>
            <a:r>
              <a:rPr lang="en-US" sz="1800" dirty="0">
                <a:solidFill>
                  <a:schemeClr val="tx1"/>
                </a:solidFill>
              </a:rPr>
              <a:t>Directly </a:t>
            </a:r>
            <a:r>
              <a:rPr lang="en-US" sz="1800" b="1" dirty="0">
                <a:solidFill>
                  <a:schemeClr val="tx1"/>
                </a:solidFill>
              </a:rPr>
              <a:t>addressing the stigma </a:t>
            </a:r>
            <a:r>
              <a:rPr lang="en-US" sz="1800" dirty="0">
                <a:solidFill>
                  <a:schemeClr val="tx1"/>
                </a:solidFill>
              </a:rPr>
              <a:t>by acknowledging it exists and discussing and sharing </a:t>
            </a:r>
            <a:r>
              <a:rPr lang="en-US" sz="1800" b="1" dirty="0">
                <a:solidFill>
                  <a:schemeClr val="tx1"/>
                </a:solidFill>
              </a:rPr>
              <a:t>what forms it takes </a:t>
            </a:r>
            <a:r>
              <a:rPr lang="en-US" sz="1800" dirty="0">
                <a:solidFill>
                  <a:schemeClr val="tx1"/>
                </a:solidFill>
              </a:rPr>
              <a:t>for members. Provide </a:t>
            </a:r>
            <a:r>
              <a:rPr lang="en-US" sz="1800" dirty="0">
                <a:solidFill>
                  <a:schemeClr val="accent1">
                    <a:lumMod val="75000"/>
                  </a:schemeClr>
                </a:solidFill>
              </a:rPr>
              <a:t>support </a:t>
            </a:r>
            <a:r>
              <a:rPr lang="en-US" sz="1800" dirty="0">
                <a:solidFill>
                  <a:schemeClr val="tx1"/>
                </a:solidFill>
              </a:rPr>
              <a:t>and </a:t>
            </a:r>
            <a:r>
              <a:rPr lang="en-US" sz="1800" dirty="0">
                <a:solidFill>
                  <a:schemeClr val="accent1">
                    <a:lumMod val="75000"/>
                  </a:schemeClr>
                </a:solidFill>
              </a:rPr>
              <a:t>validation</a:t>
            </a:r>
            <a:r>
              <a:rPr lang="en-US" sz="1800" dirty="0">
                <a:solidFill>
                  <a:schemeClr val="tx1"/>
                </a:solidFill>
              </a:rPr>
              <a:t>.</a:t>
            </a:r>
          </a:p>
          <a:p>
            <a:pPr marL="257175" indent="-257175" eaLnBrk="1" fontAlgn="auto" hangingPunct="1">
              <a:buFontTx/>
              <a:buChar char="-"/>
              <a:defRPr/>
            </a:pPr>
            <a:endParaRPr lang="en-US" sz="375" dirty="0">
              <a:solidFill>
                <a:schemeClr val="tx1"/>
              </a:solidFill>
            </a:endParaRPr>
          </a:p>
          <a:p>
            <a:pPr marL="257175" indent="-257175" eaLnBrk="1" fontAlgn="auto" hangingPunct="1">
              <a:buFontTx/>
              <a:buChar char="-"/>
              <a:defRPr/>
            </a:pPr>
            <a:r>
              <a:rPr lang="en-US" sz="1800" dirty="0">
                <a:solidFill>
                  <a:schemeClr val="tx1"/>
                </a:solidFill>
              </a:rPr>
              <a:t>Bringing in materials from people who have shared publicly such as Patricia Deegan, Bill McPhee,</a:t>
            </a:r>
            <a:r>
              <a:rPr lang="en-US" sz="1800" dirty="0"/>
              <a:t> </a:t>
            </a:r>
            <a:r>
              <a:rPr lang="en-US" sz="1800" dirty="0">
                <a:solidFill>
                  <a:schemeClr val="tx1"/>
                </a:solidFill>
              </a:rPr>
              <a:t>David </a:t>
            </a:r>
            <a:r>
              <a:rPr lang="en-US" sz="1800" dirty="0" err="1">
                <a:solidFill>
                  <a:schemeClr val="tx1"/>
                </a:solidFill>
              </a:rPr>
              <a:t>Crepaz-Keay</a:t>
            </a:r>
            <a:r>
              <a:rPr lang="en-US" sz="1800" dirty="0">
                <a:solidFill>
                  <a:schemeClr val="tx1"/>
                </a:solidFill>
              </a:rPr>
              <a:t> and Eleanor </a:t>
            </a:r>
            <a:r>
              <a:rPr lang="en-US" sz="1800" dirty="0" err="1">
                <a:solidFill>
                  <a:schemeClr val="tx1"/>
                </a:solidFill>
              </a:rPr>
              <a:t>Longden</a:t>
            </a:r>
            <a:r>
              <a:rPr lang="en-US" sz="1800" dirty="0">
                <a:solidFill>
                  <a:schemeClr val="tx1"/>
                </a:solidFill>
              </a:rPr>
              <a:t>.</a:t>
            </a:r>
          </a:p>
        </p:txBody>
      </p:sp>
    </p:spTree>
    <p:extLst>
      <p:ext uri="{BB962C8B-B14F-4D97-AF65-F5344CB8AC3E}">
        <p14:creationId xmlns:p14="http://schemas.microsoft.com/office/powerpoint/2010/main" val="384391169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063" y="1058466"/>
            <a:ext cx="8737997" cy="422672"/>
          </a:xfrm>
        </p:spPr>
        <p:txBody>
          <a:bodyPr>
            <a:noAutofit/>
          </a:bodyPr>
          <a:lstStyle/>
          <a:p>
            <a:pPr algn="ctr" eaLnBrk="1" fontAlgn="auto" hangingPunct="1">
              <a:spcAft>
                <a:spcPts val="0"/>
              </a:spcAft>
              <a:defRPr/>
            </a:pPr>
            <a:r>
              <a:rPr lang="en-US" sz="3000" dirty="0">
                <a:latin typeface="+mn-lt"/>
                <a:cs typeface="Tunga" panose="020B0502040204020203" pitchFamily="34" charset="0"/>
              </a:rPr>
              <a:t>This group offers support with:</a:t>
            </a:r>
          </a:p>
        </p:txBody>
      </p:sp>
      <p:sp>
        <p:nvSpPr>
          <p:cNvPr id="3" name="Subtitle 2"/>
          <p:cNvSpPr>
            <a:spLocks noGrp="1"/>
          </p:cNvSpPr>
          <p:nvPr>
            <p:ph type="subTitle" idx="1"/>
          </p:nvPr>
        </p:nvSpPr>
        <p:spPr>
          <a:xfrm>
            <a:off x="175022" y="1481138"/>
            <a:ext cx="8682038" cy="4132660"/>
          </a:xfrm>
        </p:spPr>
        <p:txBody>
          <a:bodyPr rtlCol="0">
            <a:noAutofit/>
          </a:bodyPr>
          <a:lstStyle/>
          <a:p>
            <a:pPr algn="ctr" eaLnBrk="1" fontAlgn="auto" hangingPunct="1">
              <a:defRPr/>
            </a:pPr>
            <a:r>
              <a:rPr lang="en-US" sz="2400" b="1" dirty="0">
                <a:solidFill>
                  <a:srgbClr val="002060"/>
                </a:solidFill>
              </a:rPr>
              <a:t>Developing Healthier Responses to the Experiences</a:t>
            </a:r>
            <a:endParaRPr lang="en-US" sz="2100" b="1" dirty="0">
              <a:solidFill>
                <a:srgbClr val="002060"/>
              </a:solidFill>
            </a:endParaRPr>
          </a:p>
          <a:p>
            <a:pPr algn="ctr" eaLnBrk="1" fontAlgn="auto" hangingPunct="1">
              <a:defRPr/>
            </a:pPr>
            <a:endParaRPr lang="en-US" sz="600" b="1" dirty="0">
              <a:solidFill>
                <a:schemeClr val="accent1">
                  <a:lumMod val="50000"/>
                </a:schemeClr>
              </a:solidFill>
            </a:endParaRPr>
          </a:p>
          <a:p>
            <a:pPr algn="ctr" eaLnBrk="1" fontAlgn="auto" hangingPunct="1">
              <a:defRPr/>
            </a:pPr>
            <a:r>
              <a:rPr lang="en-US" sz="1875" b="1" dirty="0">
                <a:solidFill>
                  <a:schemeClr val="accent1">
                    <a:lumMod val="50000"/>
                  </a:schemeClr>
                </a:solidFill>
              </a:rPr>
              <a:t>False perceptions </a:t>
            </a:r>
            <a:r>
              <a:rPr lang="en-US" sz="1875" dirty="0">
                <a:solidFill>
                  <a:schemeClr val="accent1">
                    <a:lumMod val="50000"/>
                  </a:schemeClr>
                </a:solidFill>
              </a:rPr>
              <a:t>often result in </a:t>
            </a:r>
            <a:r>
              <a:rPr lang="en-US" sz="1875" b="1" dirty="0">
                <a:solidFill>
                  <a:schemeClr val="accent1">
                    <a:lumMod val="50000"/>
                  </a:schemeClr>
                </a:solidFill>
              </a:rPr>
              <a:t>well-practiced patterns of thoughts, emotions and behaviors that reinforce negativity and distress.</a:t>
            </a:r>
          </a:p>
          <a:p>
            <a:pPr lvl="1" algn="l" eaLnBrk="1" fontAlgn="auto" hangingPunct="1">
              <a:defRPr/>
            </a:pPr>
            <a:endParaRPr lang="en-US" sz="600" dirty="0">
              <a:solidFill>
                <a:schemeClr val="tx1"/>
              </a:solidFill>
            </a:endParaRPr>
          </a:p>
          <a:p>
            <a:pPr lvl="1" algn="l" eaLnBrk="1" fontAlgn="auto" hangingPunct="1">
              <a:defRPr/>
            </a:pPr>
            <a:r>
              <a:rPr lang="en-US" b="1" dirty="0">
                <a:solidFill>
                  <a:schemeClr val="tx1"/>
                </a:solidFill>
              </a:rPr>
              <a:t>Schemas lose their grip </a:t>
            </a:r>
            <a:r>
              <a:rPr lang="en-US" dirty="0">
                <a:solidFill>
                  <a:schemeClr val="tx1"/>
                </a:solidFill>
              </a:rPr>
              <a:t>with peer and professional support, allowing </a:t>
            </a:r>
            <a:r>
              <a:rPr lang="en-US" b="1" dirty="0">
                <a:solidFill>
                  <a:schemeClr val="tx1"/>
                </a:solidFill>
              </a:rPr>
              <a:t>new interpretations</a:t>
            </a:r>
            <a:r>
              <a:rPr lang="en-US" dirty="0">
                <a:solidFill>
                  <a:schemeClr val="tx1"/>
                </a:solidFill>
              </a:rPr>
              <a:t> of experiences and </a:t>
            </a:r>
            <a:r>
              <a:rPr lang="en-US" b="1" dirty="0">
                <a:solidFill>
                  <a:schemeClr val="tx1"/>
                </a:solidFill>
              </a:rPr>
              <a:t>healthier patterns of response</a:t>
            </a:r>
            <a:r>
              <a:rPr lang="en-US" dirty="0">
                <a:solidFill>
                  <a:schemeClr val="tx1"/>
                </a:solidFill>
              </a:rPr>
              <a:t>.</a:t>
            </a:r>
          </a:p>
          <a:p>
            <a:pPr lvl="1" algn="l" eaLnBrk="1" fontAlgn="auto" hangingPunct="1">
              <a:defRPr/>
            </a:pPr>
            <a:endParaRPr lang="en-US" sz="600" dirty="0">
              <a:solidFill>
                <a:schemeClr val="tx1"/>
              </a:solidFill>
            </a:endParaRPr>
          </a:p>
          <a:p>
            <a:pPr lvl="1" eaLnBrk="1" fontAlgn="auto" hangingPunct="1">
              <a:defRPr/>
            </a:pPr>
            <a:r>
              <a:rPr lang="en-US" dirty="0">
                <a:solidFill>
                  <a:srgbClr val="002060"/>
                </a:solidFill>
              </a:rPr>
              <a:t>“</a:t>
            </a:r>
            <a:r>
              <a:rPr lang="en-US" b="1" dirty="0">
                <a:solidFill>
                  <a:srgbClr val="002060"/>
                </a:solidFill>
              </a:rPr>
              <a:t>I used to believe them, but now I realize they are not reliable and I can disagree.”</a:t>
            </a:r>
          </a:p>
          <a:p>
            <a:pPr lvl="1" eaLnBrk="1" fontAlgn="auto" hangingPunct="1">
              <a:defRPr/>
            </a:pPr>
            <a:endParaRPr lang="en-US" sz="600" b="1" dirty="0">
              <a:solidFill>
                <a:srgbClr val="002060"/>
              </a:solidFill>
            </a:endParaRPr>
          </a:p>
          <a:p>
            <a:pPr lvl="1" eaLnBrk="1" fontAlgn="auto" hangingPunct="1">
              <a:defRPr/>
            </a:pPr>
            <a:r>
              <a:rPr lang="en-US" b="1" dirty="0">
                <a:solidFill>
                  <a:srgbClr val="002060"/>
                </a:solidFill>
              </a:rPr>
              <a:t>“I don’t need to cut. The voices are influential but they don’t control me, and I know I want to stay out of the hospital.”</a:t>
            </a:r>
          </a:p>
        </p:txBody>
      </p:sp>
    </p:spTree>
    <p:extLst>
      <p:ext uri="{BB962C8B-B14F-4D97-AF65-F5344CB8AC3E}">
        <p14:creationId xmlns:p14="http://schemas.microsoft.com/office/powerpoint/2010/main" val="387652534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022" y="857251"/>
            <a:ext cx="8682038" cy="4756547"/>
          </a:xfrm>
        </p:spPr>
        <p:txBody>
          <a:bodyPr rtlCol="0">
            <a:noAutofit/>
          </a:bodyPr>
          <a:lstStyle/>
          <a:p>
            <a:pPr algn="ctr" eaLnBrk="1" fontAlgn="auto" hangingPunct="1">
              <a:defRPr/>
            </a:pPr>
            <a:r>
              <a:rPr lang="en-US" sz="2700" b="1" dirty="0">
                <a:solidFill>
                  <a:srgbClr val="002060"/>
                </a:solidFill>
              </a:rPr>
              <a:t>Developing Healthier Responses to the Experiences</a:t>
            </a:r>
            <a:endParaRPr lang="en-US" sz="2400" b="1" dirty="0">
              <a:solidFill>
                <a:srgbClr val="002060"/>
              </a:solidFill>
            </a:endParaRPr>
          </a:p>
          <a:p>
            <a:pPr eaLnBrk="1" fontAlgn="auto" hangingPunct="1">
              <a:defRPr/>
            </a:pPr>
            <a:r>
              <a:rPr lang="en-US" sz="2100" b="1" dirty="0">
                <a:solidFill>
                  <a:schemeClr val="accent1">
                    <a:lumMod val="75000"/>
                  </a:schemeClr>
                </a:solidFill>
              </a:rPr>
              <a:t>Support this by:</a:t>
            </a:r>
          </a:p>
          <a:p>
            <a:pPr eaLnBrk="1" fontAlgn="auto" hangingPunct="1">
              <a:defRPr/>
            </a:pPr>
            <a:endParaRPr lang="en-US" sz="600" b="1" dirty="0">
              <a:solidFill>
                <a:schemeClr val="accent1">
                  <a:lumMod val="75000"/>
                </a:schemeClr>
              </a:solidFill>
            </a:endParaRPr>
          </a:p>
          <a:p>
            <a:pPr marL="257175" indent="-257175" eaLnBrk="1" fontAlgn="auto" hangingPunct="1">
              <a:buFontTx/>
              <a:buChar char="-"/>
              <a:defRPr/>
            </a:pPr>
            <a:r>
              <a:rPr lang="en-US" sz="1800" b="1" dirty="0">
                <a:solidFill>
                  <a:schemeClr val="tx1"/>
                </a:solidFill>
              </a:rPr>
              <a:t>Utilizing</a:t>
            </a:r>
            <a:r>
              <a:rPr lang="en-US" sz="1800" dirty="0">
                <a:solidFill>
                  <a:schemeClr val="tx1"/>
                </a:solidFill>
              </a:rPr>
              <a:t> </a:t>
            </a:r>
            <a:r>
              <a:rPr lang="en-US" sz="1800" b="1" dirty="0">
                <a:solidFill>
                  <a:schemeClr val="tx1"/>
                </a:solidFill>
              </a:rPr>
              <a:t>CBT</a:t>
            </a:r>
            <a:r>
              <a:rPr lang="en-US" sz="1800" dirty="0">
                <a:solidFill>
                  <a:schemeClr val="tx1"/>
                </a:solidFill>
              </a:rPr>
              <a:t> to support </a:t>
            </a:r>
            <a:r>
              <a:rPr lang="en-US" sz="1800" b="1" dirty="0">
                <a:solidFill>
                  <a:schemeClr val="tx1"/>
                </a:solidFill>
              </a:rPr>
              <a:t>seeking evidence of rational, healthy interpretations, and seeking evidence to refute distortions.</a:t>
            </a:r>
            <a:r>
              <a:rPr lang="en-US" sz="1800" dirty="0">
                <a:solidFill>
                  <a:schemeClr val="tx1"/>
                </a:solidFill>
              </a:rPr>
              <a:t> </a:t>
            </a:r>
            <a:r>
              <a:rPr lang="en-US" sz="1800" dirty="0">
                <a:solidFill>
                  <a:srgbClr val="002060"/>
                </a:solidFill>
              </a:rPr>
              <a:t>Ask questions.</a:t>
            </a:r>
            <a:r>
              <a:rPr lang="en-US" sz="1800" dirty="0">
                <a:solidFill>
                  <a:schemeClr val="tx1"/>
                </a:solidFill>
              </a:rPr>
              <a:t> Be </a:t>
            </a:r>
            <a:r>
              <a:rPr lang="en-US" sz="1800" dirty="0">
                <a:solidFill>
                  <a:srgbClr val="002060"/>
                </a:solidFill>
              </a:rPr>
              <a:t>non-confrontational</a:t>
            </a:r>
            <a:r>
              <a:rPr lang="en-US" sz="1800" dirty="0">
                <a:solidFill>
                  <a:schemeClr val="tx1"/>
                </a:solidFill>
              </a:rPr>
              <a:t> and </a:t>
            </a:r>
            <a:r>
              <a:rPr lang="en-US" sz="1800" dirty="0">
                <a:solidFill>
                  <a:srgbClr val="002060"/>
                </a:solidFill>
              </a:rPr>
              <a:t>validating</a:t>
            </a:r>
            <a:r>
              <a:rPr lang="en-US" sz="1800" dirty="0">
                <a:solidFill>
                  <a:schemeClr val="tx1"/>
                </a:solidFill>
              </a:rPr>
              <a:t>.</a:t>
            </a:r>
          </a:p>
          <a:p>
            <a:pPr marL="257175" indent="-257175" eaLnBrk="1" fontAlgn="auto" hangingPunct="1">
              <a:buFontTx/>
              <a:buChar char="-"/>
              <a:defRPr/>
            </a:pPr>
            <a:endParaRPr lang="en-US" sz="1800" dirty="0">
              <a:solidFill>
                <a:schemeClr val="tx1"/>
              </a:solidFill>
            </a:endParaRPr>
          </a:p>
          <a:p>
            <a:pPr marL="257175" indent="-257175" eaLnBrk="1" fontAlgn="auto" hangingPunct="1">
              <a:buFontTx/>
              <a:buChar char="-"/>
              <a:defRPr/>
            </a:pPr>
            <a:r>
              <a:rPr lang="en-US" sz="1800" b="1" dirty="0">
                <a:solidFill>
                  <a:schemeClr val="accent1"/>
                </a:solidFill>
              </a:rPr>
              <a:t>Facilitating group exploration, support and engagement in the CBT process.</a:t>
            </a:r>
            <a:r>
              <a:rPr lang="en-US" sz="1800" dirty="0">
                <a:solidFill>
                  <a:schemeClr val="accent1"/>
                </a:solidFill>
              </a:rPr>
              <a:t> Most members have only done this in individual sessions.</a:t>
            </a:r>
          </a:p>
          <a:p>
            <a:pPr marL="257175" indent="-257175" eaLnBrk="1" fontAlgn="auto" hangingPunct="1">
              <a:buFontTx/>
              <a:buChar char="-"/>
              <a:defRPr/>
            </a:pPr>
            <a:endParaRPr lang="en-US" sz="1800" dirty="0">
              <a:solidFill>
                <a:schemeClr val="tx1"/>
              </a:solidFill>
            </a:endParaRPr>
          </a:p>
          <a:p>
            <a:pPr marL="257175" indent="-257175" eaLnBrk="1" fontAlgn="auto" hangingPunct="1">
              <a:buFontTx/>
              <a:buChar char="-"/>
              <a:defRPr/>
            </a:pPr>
            <a:r>
              <a:rPr lang="en-US" sz="1800" b="1" dirty="0">
                <a:solidFill>
                  <a:schemeClr val="tx1"/>
                </a:solidFill>
              </a:rPr>
              <a:t>Directly addressing symptom stress</a:t>
            </a:r>
            <a:r>
              <a:rPr lang="en-US" sz="1800" dirty="0">
                <a:solidFill>
                  <a:schemeClr val="tx1"/>
                </a:solidFill>
              </a:rPr>
              <a:t>. These experiences may be tolerated, just as distressing realities may be tolerated.</a:t>
            </a:r>
          </a:p>
        </p:txBody>
      </p:sp>
    </p:spTree>
    <p:extLst>
      <p:ext uri="{BB962C8B-B14F-4D97-AF65-F5344CB8AC3E}">
        <p14:creationId xmlns:p14="http://schemas.microsoft.com/office/powerpoint/2010/main" val="136059536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063" y="1025129"/>
            <a:ext cx="8737997" cy="503634"/>
          </a:xfrm>
        </p:spPr>
        <p:txBody>
          <a:bodyPr>
            <a:noAutofit/>
          </a:bodyPr>
          <a:lstStyle/>
          <a:p>
            <a:pPr algn="ctr" eaLnBrk="1" fontAlgn="auto" hangingPunct="1">
              <a:spcAft>
                <a:spcPts val="0"/>
              </a:spcAft>
              <a:defRPr/>
            </a:pPr>
            <a:r>
              <a:rPr lang="en-US" sz="3000" dirty="0">
                <a:latin typeface="+mn-lt"/>
                <a:cs typeface="Tunga" panose="020B0502040204020203" pitchFamily="34" charset="0"/>
              </a:rPr>
              <a:t>This group offers support with:</a:t>
            </a:r>
          </a:p>
        </p:txBody>
      </p:sp>
      <p:sp>
        <p:nvSpPr>
          <p:cNvPr id="3" name="Subtitle 2"/>
          <p:cNvSpPr>
            <a:spLocks noGrp="1"/>
          </p:cNvSpPr>
          <p:nvPr>
            <p:ph type="subTitle" idx="1"/>
          </p:nvPr>
        </p:nvSpPr>
        <p:spPr>
          <a:xfrm>
            <a:off x="175022" y="1528763"/>
            <a:ext cx="8682038" cy="4085035"/>
          </a:xfrm>
        </p:spPr>
        <p:txBody>
          <a:bodyPr rtlCol="0">
            <a:noAutofit/>
          </a:bodyPr>
          <a:lstStyle/>
          <a:p>
            <a:pPr algn="ctr" eaLnBrk="1" fontAlgn="auto" hangingPunct="1">
              <a:defRPr/>
            </a:pPr>
            <a:r>
              <a:rPr lang="en-US" sz="2400" b="1" dirty="0">
                <a:solidFill>
                  <a:srgbClr val="002060"/>
                </a:solidFill>
              </a:rPr>
              <a:t>Helping Members Learn to Challenge Perceptions</a:t>
            </a:r>
          </a:p>
          <a:p>
            <a:pPr algn="ctr" eaLnBrk="1" fontAlgn="auto" hangingPunct="1">
              <a:defRPr/>
            </a:pPr>
            <a:endParaRPr lang="en-US" sz="825" b="1" dirty="0">
              <a:solidFill>
                <a:srgbClr val="002060"/>
              </a:solidFill>
            </a:endParaRPr>
          </a:p>
          <a:p>
            <a:pPr lvl="1" eaLnBrk="1" fontAlgn="auto" hangingPunct="1">
              <a:defRPr/>
            </a:pPr>
            <a:r>
              <a:rPr lang="en-US" dirty="0">
                <a:solidFill>
                  <a:schemeClr val="accent1">
                    <a:lumMod val="50000"/>
                  </a:schemeClr>
                </a:solidFill>
              </a:rPr>
              <a:t>People who live with experiences that are not shared by others typically, without support, </a:t>
            </a:r>
            <a:r>
              <a:rPr lang="en-US" b="1" dirty="0">
                <a:solidFill>
                  <a:schemeClr val="accent1">
                    <a:lumMod val="50000"/>
                  </a:schemeClr>
                </a:solidFill>
              </a:rPr>
              <a:t>accept their experiences as reality.</a:t>
            </a:r>
          </a:p>
          <a:p>
            <a:pPr lvl="1" eaLnBrk="1" fontAlgn="auto" hangingPunct="1">
              <a:defRPr/>
            </a:pPr>
            <a:r>
              <a:rPr lang="en-US" b="1" dirty="0">
                <a:solidFill>
                  <a:schemeClr val="tx1"/>
                </a:solidFill>
              </a:rPr>
              <a:t>Reality Testing is a powerful skill to develop in this group, for members to learn and utilize independently.</a:t>
            </a:r>
          </a:p>
          <a:p>
            <a:pPr lvl="1" algn="l" eaLnBrk="1" fontAlgn="auto" hangingPunct="1">
              <a:defRPr/>
            </a:pPr>
            <a:endParaRPr lang="en-US" sz="600" dirty="0">
              <a:solidFill>
                <a:schemeClr val="tx1"/>
              </a:solidFill>
            </a:endParaRPr>
          </a:p>
          <a:p>
            <a:pPr lvl="1" algn="l" eaLnBrk="1" fontAlgn="auto" hangingPunct="1">
              <a:defRPr/>
            </a:pPr>
            <a:r>
              <a:rPr lang="en-US" dirty="0">
                <a:solidFill>
                  <a:srgbClr val="002060"/>
                </a:solidFill>
              </a:rPr>
              <a:t>“</a:t>
            </a:r>
            <a:r>
              <a:rPr lang="en-US" b="1" dirty="0">
                <a:solidFill>
                  <a:srgbClr val="002060"/>
                </a:solidFill>
              </a:rPr>
              <a:t>I was watching an old Friends episode and heard them talking about me. I decided to rewind it and found that they were talking about something else.”</a:t>
            </a:r>
          </a:p>
          <a:p>
            <a:pPr lvl="1" algn="l" eaLnBrk="1" fontAlgn="auto" hangingPunct="1">
              <a:defRPr/>
            </a:pPr>
            <a:r>
              <a:rPr lang="en-US" b="1" dirty="0">
                <a:solidFill>
                  <a:srgbClr val="002060"/>
                </a:solidFill>
              </a:rPr>
              <a:t>“I saw people around the room but didn’t understand why they were there.  I called my sister in and she said there was no one there.”</a:t>
            </a:r>
          </a:p>
        </p:txBody>
      </p:sp>
    </p:spTree>
    <p:extLst>
      <p:ext uri="{BB962C8B-B14F-4D97-AF65-F5344CB8AC3E}">
        <p14:creationId xmlns:p14="http://schemas.microsoft.com/office/powerpoint/2010/main" val="189716783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022" y="1008460"/>
            <a:ext cx="8682038" cy="4605338"/>
          </a:xfrm>
        </p:spPr>
        <p:txBody>
          <a:bodyPr rtlCol="0">
            <a:noAutofit/>
          </a:bodyPr>
          <a:lstStyle/>
          <a:p>
            <a:pPr algn="ctr" eaLnBrk="1" fontAlgn="auto" hangingPunct="1">
              <a:defRPr/>
            </a:pPr>
            <a:r>
              <a:rPr lang="en-US" sz="2700" b="1" dirty="0">
                <a:solidFill>
                  <a:srgbClr val="002060"/>
                </a:solidFill>
              </a:rPr>
              <a:t>Helping Members Learn to Challenge Perceptions</a:t>
            </a:r>
            <a:endParaRPr lang="en-US" sz="2400" b="1" dirty="0">
              <a:solidFill>
                <a:srgbClr val="002060"/>
              </a:solidFill>
            </a:endParaRPr>
          </a:p>
          <a:p>
            <a:pPr eaLnBrk="1" fontAlgn="auto" hangingPunct="1">
              <a:defRPr/>
            </a:pPr>
            <a:r>
              <a:rPr lang="en-US" sz="2100" b="1" dirty="0">
                <a:solidFill>
                  <a:schemeClr val="accent1">
                    <a:lumMod val="75000"/>
                  </a:schemeClr>
                </a:solidFill>
              </a:rPr>
              <a:t>Support this by:</a:t>
            </a:r>
          </a:p>
          <a:p>
            <a:pPr algn="ctr" eaLnBrk="1" fontAlgn="auto" hangingPunct="1">
              <a:defRPr/>
            </a:pPr>
            <a:r>
              <a:rPr lang="en-US" sz="1800" b="1" dirty="0">
                <a:solidFill>
                  <a:schemeClr val="tx1"/>
                </a:solidFill>
              </a:rPr>
              <a:t>Encourage reality testing every time you notice an opportunity!</a:t>
            </a:r>
          </a:p>
          <a:p>
            <a:pPr algn="ctr" eaLnBrk="1" fontAlgn="auto" hangingPunct="1">
              <a:defRPr/>
            </a:pPr>
            <a:r>
              <a:rPr lang="en-US" sz="1800" dirty="0">
                <a:solidFill>
                  <a:schemeClr val="tx1"/>
                </a:solidFill>
              </a:rPr>
              <a:t>When a participant with paranoia says she has the feeling everyone doesn’t like her and is talking about her, bring up the skill to the group: </a:t>
            </a:r>
          </a:p>
          <a:p>
            <a:pPr algn="ctr" eaLnBrk="1" fontAlgn="auto" hangingPunct="1">
              <a:defRPr/>
            </a:pPr>
            <a:r>
              <a:rPr lang="en-US" sz="1800" dirty="0">
                <a:solidFill>
                  <a:srgbClr val="002060"/>
                </a:solidFill>
              </a:rPr>
              <a:t>“Let’s do some reality testing.” </a:t>
            </a:r>
          </a:p>
          <a:p>
            <a:pPr algn="ctr" eaLnBrk="1" fontAlgn="auto" hangingPunct="1">
              <a:defRPr/>
            </a:pPr>
            <a:r>
              <a:rPr lang="en-US" sz="1800" b="1" dirty="0">
                <a:solidFill>
                  <a:schemeClr val="tx1"/>
                </a:solidFill>
              </a:rPr>
              <a:t>Make it a regular feature of the group.</a:t>
            </a:r>
          </a:p>
          <a:p>
            <a:pPr eaLnBrk="1" fontAlgn="auto" hangingPunct="1">
              <a:defRPr/>
            </a:pPr>
            <a:r>
              <a:rPr lang="en-US" sz="1800" dirty="0">
                <a:solidFill>
                  <a:schemeClr val="tx1"/>
                </a:solidFill>
              </a:rPr>
              <a:t> Tell her it is </a:t>
            </a:r>
            <a:r>
              <a:rPr lang="en-US" sz="1800" b="1" dirty="0">
                <a:solidFill>
                  <a:schemeClr val="tx1"/>
                </a:solidFill>
              </a:rPr>
              <a:t>up to her </a:t>
            </a:r>
            <a:r>
              <a:rPr lang="en-US" sz="1800" dirty="0">
                <a:solidFill>
                  <a:schemeClr val="tx1"/>
                </a:solidFill>
              </a:rPr>
              <a:t>to consider her peers and the facilitator </a:t>
            </a:r>
            <a:r>
              <a:rPr lang="en-US" sz="1800" b="1" dirty="0">
                <a:solidFill>
                  <a:schemeClr val="tx1"/>
                </a:solidFill>
              </a:rPr>
              <a:t>are being genuine</a:t>
            </a:r>
            <a:r>
              <a:rPr lang="en-US" sz="1800" dirty="0">
                <a:solidFill>
                  <a:schemeClr val="tx1"/>
                </a:solidFill>
              </a:rPr>
              <a:t>, and ask each person, </a:t>
            </a:r>
            <a:r>
              <a:rPr lang="en-US" sz="1800" dirty="0">
                <a:solidFill>
                  <a:srgbClr val="002060"/>
                </a:solidFill>
              </a:rPr>
              <a:t>“Have you had a bad thought about Sue?” </a:t>
            </a:r>
            <a:r>
              <a:rPr lang="en-US" sz="1800" dirty="0">
                <a:solidFill>
                  <a:schemeClr val="tx1"/>
                </a:solidFill>
              </a:rPr>
              <a:t>Directly share that you have not had a bad thought either. Remind her it is </a:t>
            </a:r>
            <a:r>
              <a:rPr lang="en-US" sz="1800" b="1" dirty="0">
                <a:solidFill>
                  <a:schemeClr val="tx1"/>
                </a:solidFill>
              </a:rPr>
              <a:t>up to her to consider the possibility that people are being sincere</a:t>
            </a:r>
            <a:r>
              <a:rPr lang="en-US" sz="1800" dirty="0">
                <a:solidFill>
                  <a:schemeClr val="tx1"/>
                </a:solidFill>
              </a:rPr>
              <a:t>. </a:t>
            </a:r>
          </a:p>
          <a:p>
            <a:pPr algn="ctr" eaLnBrk="1" fontAlgn="auto" hangingPunct="1">
              <a:defRPr/>
            </a:pPr>
            <a:r>
              <a:rPr lang="en-US" sz="1800" dirty="0">
                <a:solidFill>
                  <a:srgbClr val="002060"/>
                </a:solidFill>
              </a:rPr>
              <a:t>Directly offering this choice </a:t>
            </a:r>
            <a:r>
              <a:rPr lang="en-US" sz="1800" b="1" dirty="0">
                <a:solidFill>
                  <a:srgbClr val="002060"/>
                </a:solidFill>
              </a:rPr>
              <a:t>elicits cognitive flexibility through alignment </a:t>
            </a:r>
            <a:r>
              <a:rPr lang="en-US" sz="1800" dirty="0">
                <a:solidFill>
                  <a:srgbClr val="002060"/>
                </a:solidFill>
              </a:rPr>
              <a:t>and helps to </a:t>
            </a:r>
            <a:r>
              <a:rPr lang="en-US" sz="1800" b="1" dirty="0">
                <a:solidFill>
                  <a:srgbClr val="002060"/>
                </a:solidFill>
              </a:rPr>
              <a:t>loosen</a:t>
            </a:r>
            <a:r>
              <a:rPr lang="en-US" sz="1800" dirty="0">
                <a:solidFill>
                  <a:srgbClr val="002060"/>
                </a:solidFill>
              </a:rPr>
              <a:t> </a:t>
            </a:r>
            <a:r>
              <a:rPr lang="en-US" sz="1800" b="1" dirty="0">
                <a:solidFill>
                  <a:srgbClr val="002060"/>
                </a:solidFill>
              </a:rPr>
              <a:t>a rigid paranoid lens.</a:t>
            </a:r>
          </a:p>
        </p:txBody>
      </p:sp>
    </p:spTree>
    <p:extLst>
      <p:ext uri="{BB962C8B-B14F-4D97-AF65-F5344CB8AC3E}">
        <p14:creationId xmlns:p14="http://schemas.microsoft.com/office/powerpoint/2010/main" val="110238764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167" y="857250"/>
            <a:ext cx="8897540" cy="4814888"/>
          </a:xfrm>
        </p:spPr>
        <p:txBody>
          <a:bodyPr rtlCol="0">
            <a:noAutofit/>
          </a:bodyPr>
          <a:lstStyle/>
          <a:p>
            <a:pPr algn="ctr" eaLnBrk="1" fontAlgn="auto" hangingPunct="1">
              <a:defRPr/>
            </a:pPr>
            <a:r>
              <a:rPr lang="en-US" sz="2700" b="1" dirty="0">
                <a:solidFill>
                  <a:srgbClr val="002060"/>
                </a:solidFill>
              </a:rPr>
              <a:t>Helping Members Learn to Challenge Perceptions</a:t>
            </a:r>
            <a:endParaRPr lang="en-US" sz="2400" b="1" dirty="0">
              <a:solidFill>
                <a:srgbClr val="002060"/>
              </a:solidFill>
            </a:endParaRPr>
          </a:p>
          <a:p>
            <a:pPr eaLnBrk="1" fontAlgn="auto" hangingPunct="1">
              <a:defRPr/>
            </a:pPr>
            <a:r>
              <a:rPr lang="en-US" sz="2100" b="1" dirty="0">
                <a:solidFill>
                  <a:schemeClr val="accent1">
                    <a:lumMod val="75000"/>
                  </a:schemeClr>
                </a:solidFill>
              </a:rPr>
              <a:t>Support this by utilizing skills such as mindfulness to:</a:t>
            </a:r>
          </a:p>
          <a:p>
            <a:pPr marL="257175" indent="-257175" eaLnBrk="1" fontAlgn="auto" hangingPunct="1">
              <a:spcBef>
                <a:spcPts val="0"/>
              </a:spcBef>
              <a:spcAft>
                <a:spcPts val="0"/>
              </a:spcAft>
              <a:buFontTx/>
              <a:buChar char="-"/>
              <a:defRPr/>
            </a:pPr>
            <a:r>
              <a:rPr lang="en-US" sz="1800" dirty="0">
                <a:solidFill>
                  <a:schemeClr val="tx1"/>
                </a:solidFill>
              </a:rPr>
              <a:t>note thoughts as they occur</a:t>
            </a:r>
          </a:p>
          <a:p>
            <a:pPr marL="257175" indent="-257175" eaLnBrk="1" fontAlgn="auto" hangingPunct="1">
              <a:spcBef>
                <a:spcPts val="0"/>
              </a:spcBef>
              <a:spcAft>
                <a:spcPts val="0"/>
              </a:spcAft>
              <a:buFontTx/>
              <a:buChar char="-"/>
              <a:defRPr/>
            </a:pPr>
            <a:r>
              <a:rPr lang="en-US" dirty="0" smtClean="0">
                <a:solidFill>
                  <a:schemeClr val="tx1"/>
                </a:solidFill>
              </a:rPr>
              <a:t>tune in to an increase in paranoia</a:t>
            </a:r>
          </a:p>
          <a:p>
            <a:pPr eaLnBrk="1" fontAlgn="auto" hangingPunct="1">
              <a:spcBef>
                <a:spcPts val="0"/>
              </a:spcBef>
              <a:spcAft>
                <a:spcPts val="0"/>
              </a:spcAft>
              <a:defRPr/>
            </a:pPr>
            <a:r>
              <a:rPr lang="en-US" sz="1800" dirty="0">
                <a:solidFill>
                  <a:schemeClr val="tx1"/>
                </a:solidFill>
              </a:rPr>
              <a:t>-   take a helicopter view </a:t>
            </a:r>
          </a:p>
          <a:p>
            <a:pPr marL="257175" indent="-257175" eaLnBrk="1" fontAlgn="auto" hangingPunct="1">
              <a:spcBef>
                <a:spcPts val="0"/>
              </a:spcBef>
              <a:spcAft>
                <a:spcPts val="0"/>
              </a:spcAft>
              <a:buFontTx/>
              <a:buChar char="-"/>
              <a:defRPr/>
            </a:pPr>
            <a:r>
              <a:rPr lang="en-US" sz="1800" dirty="0">
                <a:solidFill>
                  <a:schemeClr val="tx1"/>
                </a:solidFill>
              </a:rPr>
              <a:t>encourage </a:t>
            </a:r>
            <a:r>
              <a:rPr lang="en-US" sz="1800" b="1" dirty="0">
                <a:solidFill>
                  <a:schemeClr val="tx1"/>
                </a:solidFill>
              </a:rPr>
              <a:t>having</a:t>
            </a:r>
            <a:r>
              <a:rPr lang="en-US" sz="1800" dirty="0">
                <a:solidFill>
                  <a:schemeClr val="tx1"/>
                </a:solidFill>
              </a:rPr>
              <a:t> the thoughts as opposed to </a:t>
            </a:r>
            <a:r>
              <a:rPr lang="en-US" sz="1800" b="1" dirty="0">
                <a:solidFill>
                  <a:schemeClr val="tx1"/>
                </a:solidFill>
              </a:rPr>
              <a:t>being submerged in them</a:t>
            </a:r>
            <a:r>
              <a:rPr lang="en-US" sz="1800" dirty="0">
                <a:solidFill>
                  <a:schemeClr val="tx1"/>
                </a:solidFill>
              </a:rPr>
              <a:t>. </a:t>
            </a:r>
          </a:p>
          <a:p>
            <a:pPr marL="257175" indent="-257175" eaLnBrk="1" fontAlgn="auto" hangingPunct="1">
              <a:spcBef>
                <a:spcPts val="0"/>
              </a:spcBef>
              <a:spcAft>
                <a:spcPts val="0"/>
              </a:spcAft>
              <a:buFontTx/>
              <a:buChar char="-"/>
              <a:defRPr/>
            </a:pPr>
            <a:endParaRPr lang="en-US" sz="825" dirty="0">
              <a:solidFill>
                <a:schemeClr val="tx1"/>
              </a:solidFill>
            </a:endParaRPr>
          </a:p>
          <a:p>
            <a:pPr algn="ctr" eaLnBrk="1" fontAlgn="auto" hangingPunct="1">
              <a:defRPr/>
            </a:pPr>
            <a:r>
              <a:rPr lang="en-US" sz="1800" b="1" dirty="0">
                <a:solidFill>
                  <a:schemeClr val="accent1">
                    <a:lumMod val="50000"/>
                  </a:schemeClr>
                </a:solidFill>
              </a:rPr>
              <a:t>Peer understanding and support </a:t>
            </a:r>
            <a:r>
              <a:rPr lang="en-US" sz="1800" dirty="0">
                <a:solidFill>
                  <a:schemeClr val="accent1">
                    <a:lumMod val="50000"/>
                  </a:schemeClr>
                </a:solidFill>
              </a:rPr>
              <a:t>make all the difference in a group setting vs an individual session</a:t>
            </a:r>
            <a:r>
              <a:rPr lang="en-US" sz="1800" b="1" dirty="0">
                <a:solidFill>
                  <a:schemeClr val="accent1">
                    <a:lumMod val="50000"/>
                  </a:schemeClr>
                </a:solidFill>
              </a:rPr>
              <a:t>.</a:t>
            </a:r>
          </a:p>
          <a:p>
            <a:pPr algn="ctr" eaLnBrk="1" fontAlgn="auto" hangingPunct="1">
              <a:defRPr/>
            </a:pPr>
            <a:r>
              <a:rPr lang="en-US" sz="2100" dirty="0">
                <a:solidFill>
                  <a:schemeClr val="accent1"/>
                </a:solidFill>
              </a:rPr>
              <a:t>Individuals sharing their experiences with paranoia in </a:t>
            </a:r>
            <a:r>
              <a:rPr lang="en-US" sz="2100" b="1" dirty="0">
                <a:solidFill>
                  <a:schemeClr val="accent1"/>
                </a:solidFill>
              </a:rPr>
              <a:t>mutual support</a:t>
            </a:r>
            <a:r>
              <a:rPr lang="en-US" sz="2100" dirty="0">
                <a:solidFill>
                  <a:schemeClr val="accent1"/>
                </a:solidFill>
              </a:rPr>
              <a:t> of each other provides a deeper, more profound level of </a:t>
            </a:r>
            <a:r>
              <a:rPr lang="en-US" sz="2100" b="1" dirty="0">
                <a:solidFill>
                  <a:schemeClr val="accent1"/>
                </a:solidFill>
              </a:rPr>
              <a:t>empathy and understanding</a:t>
            </a:r>
            <a:r>
              <a:rPr lang="en-US" sz="2100" dirty="0">
                <a:solidFill>
                  <a:schemeClr val="accent1"/>
                </a:solidFill>
              </a:rPr>
              <a:t>.</a:t>
            </a:r>
          </a:p>
          <a:p>
            <a:pPr algn="ctr" eaLnBrk="1" fontAlgn="auto" hangingPunct="1">
              <a:defRPr/>
            </a:pPr>
            <a:r>
              <a:rPr lang="en-US" sz="1800" b="1" dirty="0">
                <a:solidFill>
                  <a:schemeClr val="tx1"/>
                </a:solidFill>
              </a:rPr>
              <a:t>Reality testing becomes more meaningful when the possession of paranoid lenses has been shared.</a:t>
            </a:r>
          </a:p>
        </p:txBody>
      </p:sp>
    </p:spTree>
    <p:extLst>
      <p:ext uri="{BB962C8B-B14F-4D97-AF65-F5344CB8AC3E}">
        <p14:creationId xmlns:p14="http://schemas.microsoft.com/office/powerpoint/2010/main" val="213179309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090612"/>
            <a:ext cx="8897541" cy="4652963"/>
          </a:xfrm>
        </p:spPr>
        <p:txBody>
          <a:bodyPr rtlCol="0">
            <a:noAutofit/>
          </a:bodyPr>
          <a:lstStyle/>
          <a:p>
            <a:pPr algn="ctr" eaLnBrk="1" fontAlgn="auto" hangingPunct="1">
              <a:defRPr/>
            </a:pPr>
            <a:r>
              <a:rPr lang="en-US" sz="2700" b="1" dirty="0">
                <a:solidFill>
                  <a:srgbClr val="002060"/>
                </a:solidFill>
              </a:rPr>
              <a:t>Helping Members Learn to Challenge Perceptions</a:t>
            </a:r>
            <a:endParaRPr lang="en-US" sz="2400" b="1" dirty="0">
              <a:solidFill>
                <a:srgbClr val="002060"/>
              </a:solidFill>
            </a:endParaRPr>
          </a:p>
          <a:p>
            <a:pPr eaLnBrk="1" fontAlgn="auto" hangingPunct="1">
              <a:defRPr/>
            </a:pPr>
            <a:r>
              <a:rPr lang="en-US" sz="2100" b="1" dirty="0">
                <a:solidFill>
                  <a:schemeClr val="accent1">
                    <a:lumMod val="75000"/>
                  </a:schemeClr>
                </a:solidFill>
              </a:rPr>
              <a:t>Support this by:</a:t>
            </a:r>
          </a:p>
          <a:p>
            <a:pPr marL="257175" indent="-257175" algn="ctr" eaLnBrk="1" fontAlgn="auto" hangingPunct="1">
              <a:buFontTx/>
              <a:buChar char="-"/>
              <a:defRPr/>
            </a:pPr>
            <a:r>
              <a:rPr lang="en-US" sz="1800" dirty="0">
                <a:solidFill>
                  <a:schemeClr val="tx1"/>
                </a:solidFill>
              </a:rPr>
              <a:t>Looking for more opportunities for </a:t>
            </a:r>
            <a:r>
              <a:rPr lang="en-US" sz="1800" b="1" u="sng" dirty="0">
                <a:solidFill>
                  <a:schemeClr val="tx1"/>
                </a:solidFill>
              </a:rPr>
              <a:t>group</a:t>
            </a:r>
            <a:r>
              <a:rPr lang="en-US" sz="1800" b="1" dirty="0">
                <a:solidFill>
                  <a:schemeClr val="tx1"/>
                </a:solidFill>
              </a:rPr>
              <a:t> reality testing </a:t>
            </a:r>
            <a:r>
              <a:rPr lang="en-US" sz="1800" dirty="0">
                <a:solidFill>
                  <a:schemeClr val="tx1"/>
                </a:solidFill>
              </a:rPr>
              <a:t>to promote the skill, bonding and sometimes, humor.</a:t>
            </a:r>
          </a:p>
          <a:p>
            <a:pPr eaLnBrk="1" fontAlgn="auto" hangingPunct="1">
              <a:defRPr/>
            </a:pPr>
            <a:r>
              <a:rPr lang="en-US" sz="1500" dirty="0">
                <a:solidFill>
                  <a:schemeClr val="accent1"/>
                </a:solidFill>
              </a:rPr>
              <a:t>When a member leaves the room, ask, </a:t>
            </a:r>
            <a:r>
              <a:rPr lang="en-US" sz="1500" b="1" dirty="0">
                <a:solidFill>
                  <a:schemeClr val="accent1"/>
                </a:solidFill>
              </a:rPr>
              <a:t>“How many people here think he left because of you?” </a:t>
            </a:r>
          </a:p>
          <a:p>
            <a:pPr eaLnBrk="1" fontAlgn="auto" hangingPunct="1">
              <a:defRPr/>
            </a:pPr>
            <a:r>
              <a:rPr lang="en-US" sz="1500" dirty="0">
                <a:solidFill>
                  <a:schemeClr val="accent1"/>
                </a:solidFill>
              </a:rPr>
              <a:t>If there is laughter in the hallway, ask, </a:t>
            </a:r>
            <a:r>
              <a:rPr lang="en-US" sz="1500" b="1" dirty="0">
                <a:solidFill>
                  <a:schemeClr val="accent1"/>
                </a:solidFill>
              </a:rPr>
              <a:t>“How many people here thought that was about you?”</a:t>
            </a:r>
          </a:p>
          <a:p>
            <a:pPr eaLnBrk="1" fontAlgn="auto" hangingPunct="1">
              <a:defRPr/>
            </a:pPr>
            <a:r>
              <a:rPr lang="en-US" sz="1500" b="1" dirty="0">
                <a:solidFill>
                  <a:schemeClr val="tx1"/>
                </a:solidFill>
              </a:rPr>
              <a:t>Watch every hand go up, mutual surprise and understanding, deep connections and laughter.</a:t>
            </a:r>
          </a:p>
          <a:p>
            <a:pPr eaLnBrk="1" fontAlgn="auto" hangingPunct="1">
              <a:defRPr/>
            </a:pPr>
            <a:endParaRPr lang="en-US" sz="1500" dirty="0">
              <a:solidFill>
                <a:schemeClr val="accent1">
                  <a:lumMod val="75000"/>
                </a:schemeClr>
              </a:solidFill>
            </a:endParaRPr>
          </a:p>
          <a:p>
            <a:pPr algn="ctr" eaLnBrk="1" fontAlgn="auto" hangingPunct="1">
              <a:spcBef>
                <a:spcPts val="0"/>
              </a:spcBef>
              <a:spcAft>
                <a:spcPts val="0"/>
              </a:spcAft>
              <a:defRPr/>
            </a:pPr>
            <a:r>
              <a:rPr lang="en-US" sz="1800" dirty="0">
                <a:solidFill>
                  <a:schemeClr val="accent1"/>
                </a:solidFill>
              </a:rPr>
              <a:t>People with paranoia will not share this unless directly asked. This offers the opportunity for proof that there is </a:t>
            </a:r>
            <a:r>
              <a:rPr lang="en-US" sz="1800" b="1" dirty="0">
                <a:solidFill>
                  <a:schemeClr val="accent1"/>
                </a:solidFill>
              </a:rPr>
              <a:t>deep personal understanding of paranoia. </a:t>
            </a:r>
          </a:p>
          <a:p>
            <a:pPr algn="ctr" eaLnBrk="1" fontAlgn="auto" hangingPunct="1">
              <a:spcBef>
                <a:spcPts val="0"/>
              </a:spcBef>
              <a:spcAft>
                <a:spcPts val="0"/>
              </a:spcAft>
              <a:defRPr/>
            </a:pPr>
            <a:endParaRPr lang="en-US" sz="1800" b="1" dirty="0">
              <a:solidFill>
                <a:schemeClr val="accent1"/>
              </a:solidFill>
            </a:endParaRPr>
          </a:p>
          <a:p>
            <a:pPr algn="ctr" eaLnBrk="1" fontAlgn="auto" hangingPunct="1">
              <a:spcBef>
                <a:spcPts val="0"/>
              </a:spcBef>
              <a:spcAft>
                <a:spcPts val="0"/>
              </a:spcAft>
              <a:defRPr/>
            </a:pPr>
            <a:r>
              <a:rPr lang="en-US" sz="1800" dirty="0">
                <a:solidFill>
                  <a:schemeClr val="accent1"/>
                </a:solidFill>
              </a:rPr>
              <a:t>This offers the opportunity to </a:t>
            </a:r>
          </a:p>
          <a:p>
            <a:pPr algn="ctr" eaLnBrk="1" fontAlgn="auto" hangingPunct="1">
              <a:spcBef>
                <a:spcPts val="0"/>
              </a:spcBef>
              <a:spcAft>
                <a:spcPts val="0"/>
              </a:spcAft>
              <a:defRPr/>
            </a:pPr>
            <a:r>
              <a:rPr lang="en-US" sz="1800" b="1" dirty="0">
                <a:solidFill>
                  <a:schemeClr val="accent1"/>
                </a:solidFill>
              </a:rPr>
              <a:t>mutually share the experience, be amazed and even laugh together.</a:t>
            </a:r>
          </a:p>
        </p:txBody>
      </p:sp>
    </p:spTree>
    <p:extLst>
      <p:ext uri="{BB962C8B-B14F-4D97-AF65-F5344CB8AC3E}">
        <p14:creationId xmlns:p14="http://schemas.microsoft.com/office/powerpoint/2010/main" val="422858254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063" y="959644"/>
            <a:ext cx="8737997" cy="528638"/>
          </a:xfrm>
        </p:spPr>
        <p:txBody>
          <a:bodyPr>
            <a:noAutofit/>
          </a:bodyPr>
          <a:lstStyle/>
          <a:p>
            <a:pPr algn="ctr" eaLnBrk="1" fontAlgn="auto" hangingPunct="1">
              <a:spcAft>
                <a:spcPts val="0"/>
              </a:spcAft>
              <a:defRPr/>
            </a:pPr>
            <a:r>
              <a:rPr lang="en-US" sz="2400" dirty="0">
                <a:latin typeface="+mn-lt"/>
                <a:cs typeface="Tunga" panose="020B0502040204020203" pitchFamily="34" charset="0"/>
              </a:rPr>
              <a:t>Notes on group structure</a:t>
            </a:r>
          </a:p>
        </p:txBody>
      </p:sp>
      <p:sp>
        <p:nvSpPr>
          <p:cNvPr id="3" name="Subtitle 2"/>
          <p:cNvSpPr>
            <a:spLocks noGrp="1"/>
          </p:cNvSpPr>
          <p:nvPr>
            <p:ph type="subTitle" idx="1"/>
          </p:nvPr>
        </p:nvSpPr>
        <p:spPr>
          <a:xfrm>
            <a:off x="175023" y="1632347"/>
            <a:ext cx="8897540" cy="3981450"/>
          </a:xfrm>
        </p:spPr>
        <p:txBody>
          <a:bodyPr rtlCol="0">
            <a:noAutofit/>
          </a:bodyPr>
          <a:lstStyle/>
          <a:p>
            <a:pPr marL="257175" indent="-257175" eaLnBrk="1" fontAlgn="auto" hangingPunct="1">
              <a:buFontTx/>
              <a:buChar char="-"/>
              <a:defRPr/>
            </a:pPr>
            <a:r>
              <a:rPr lang="en-US" sz="2100" dirty="0"/>
              <a:t>Each group starts with a statement of the special nature of the group.</a:t>
            </a:r>
          </a:p>
          <a:p>
            <a:pPr marL="557213" lvl="1" indent="-214313" algn="l" eaLnBrk="1" fontAlgn="auto" hangingPunct="1">
              <a:buFontTx/>
              <a:buChar char="-"/>
              <a:defRPr/>
            </a:pPr>
            <a:r>
              <a:rPr lang="en-US" dirty="0"/>
              <a:t>To directly set the tone of and for this special group.</a:t>
            </a:r>
          </a:p>
          <a:p>
            <a:pPr marL="557213" lvl="1" indent="-214313" algn="l" eaLnBrk="1" fontAlgn="auto" hangingPunct="1">
              <a:buFontTx/>
              <a:buChar char="-"/>
              <a:defRPr/>
            </a:pPr>
            <a:r>
              <a:rPr lang="en-US" dirty="0"/>
              <a:t>That it is </a:t>
            </a:r>
            <a:r>
              <a:rPr lang="en-US" b="1" dirty="0"/>
              <a:t>the</a:t>
            </a:r>
            <a:r>
              <a:rPr lang="en-US" dirty="0"/>
              <a:t> place to talk about experiences that are not shared by others.</a:t>
            </a:r>
          </a:p>
          <a:p>
            <a:pPr marL="600075" lvl="1" indent="-257175" algn="l" eaLnBrk="1" fontAlgn="auto" hangingPunct="1">
              <a:buFontTx/>
              <a:buChar char="-"/>
              <a:defRPr/>
            </a:pPr>
            <a:r>
              <a:rPr lang="en-US" dirty="0"/>
              <a:t>That  it is a safe place to talk about experiences of hearing, feeling, seeing or believing things, that others do not share.</a:t>
            </a:r>
          </a:p>
          <a:p>
            <a:pPr marL="600075" lvl="1" indent="-257175" algn="l" eaLnBrk="1" fontAlgn="auto" hangingPunct="1">
              <a:buFontTx/>
              <a:buChar char="-"/>
              <a:defRPr/>
            </a:pPr>
            <a:r>
              <a:rPr lang="en-US" dirty="0"/>
              <a:t>That these concerns that are difficult to talk about elsewhere, are shared and supported here.</a:t>
            </a:r>
          </a:p>
          <a:p>
            <a:pPr marL="600075" lvl="1" indent="-257175" algn="l" eaLnBrk="1" fontAlgn="auto" hangingPunct="1">
              <a:buFontTx/>
              <a:buChar char="-"/>
              <a:defRPr/>
            </a:pPr>
            <a:r>
              <a:rPr lang="en-US" dirty="0"/>
              <a:t>That all members’ beliefs and interpretations are respected.</a:t>
            </a:r>
          </a:p>
        </p:txBody>
      </p:sp>
    </p:spTree>
    <p:extLst>
      <p:ext uri="{BB962C8B-B14F-4D97-AF65-F5344CB8AC3E}">
        <p14:creationId xmlns:p14="http://schemas.microsoft.com/office/powerpoint/2010/main" val="206399053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3160" y="1371600"/>
            <a:ext cx="6000750" cy="1396604"/>
          </a:xfrm>
        </p:spPr>
        <p:txBody>
          <a:bodyPr/>
          <a:lstStyle/>
          <a:p>
            <a:pPr algn="ctr" eaLnBrk="1" fontAlgn="auto" hangingPunct="1">
              <a:spcAft>
                <a:spcPts val="0"/>
              </a:spcAft>
              <a:defRPr/>
            </a:pPr>
            <a:r>
              <a:rPr lang="en-US" b="1" dirty="0" smtClean="0">
                <a:latin typeface="+mn-lt"/>
                <a:cs typeface="Tunga" panose="020B0502040204020203" pitchFamily="34" charset="0"/>
              </a:rPr>
              <a:t>Learning to Trust Myself and Others</a:t>
            </a:r>
            <a:endParaRPr lang="en-US" b="1" dirty="0">
              <a:latin typeface="+mn-lt"/>
              <a:cs typeface="Tunga" panose="020B0502040204020203" pitchFamily="34" charset="0"/>
            </a:endParaRPr>
          </a:p>
        </p:txBody>
      </p:sp>
      <p:sp>
        <p:nvSpPr>
          <p:cNvPr id="3" name="Subtitle 2"/>
          <p:cNvSpPr>
            <a:spLocks noGrp="1"/>
          </p:cNvSpPr>
          <p:nvPr>
            <p:ph type="subTitle" idx="1"/>
          </p:nvPr>
        </p:nvSpPr>
        <p:spPr>
          <a:xfrm>
            <a:off x="513160" y="3177778"/>
            <a:ext cx="4761309" cy="2022872"/>
          </a:xfrm>
        </p:spPr>
        <p:txBody>
          <a:bodyPr rtlCol="0">
            <a:noAutofit/>
          </a:bodyPr>
          <a:lstStyle/>
          <a:p>
            <a:pPr algn="ctr" eaLnBrk="1" fontAlgn="auto" hangingPunct="1">
              <a:defRPr/>
            </a:pPr>
            <a:r>
              <a:rPr lang="en-US" sz="2700" b="1" dirty="0">
                <a:solidFill>
                  <a:schemeClr val="accent1">
                    <a:lumMod val="50000"/>
                  </a:schemeClr>
                </a:solidFill>
              </a:rPr>
              <a:t>Clinical group specifically and only for individuals who have hallucinations and  delusions.</a:t>
            </a:r>
          </a:p>
        </p:txBody>
      </p:sp>
      <p:sp>
        <p:nvSpPr>
          <p:cNvPr id="4" name="Rectangle 3"/>
          <p:cNvSpPr/>
          <p:nvPr/>
        </p:nvSpPr>
        <p:spPr>
          <a:xfrm>
            <a:off x="300446" y="5292524"/>
            <a:ext cx="4572000" cy="923330"/>
          </a:xfrm>
          <a:prstGeom prst="rect">
            <a:avLst/>
          </a:prstGeom>
        </p:spPr>
        <p:txBody>
          <a:bodyPr>
            <a:spAutoFit/>
          </a:bodyPr>
          <a:lstStyle/>
          <a:p>
            <a:pPr algn="ctr">
              <a:spcBef>
                <a:spcPts val="0"/>
              </a:spcBef>
            </a:pPr>
            <a:r>
              <a:rPr lang="en-US" b="1" dirty="0">
                <a:solidFill>
                  <a:schemeClr val="bg1"/>
                </a:solidFill>
              </a:rPr>
              <a:t>Marsha Mandel, Team Leader</a:t>
            </a:r>
          </a:p>
          <a:p>
            <a:pPr algn="ctr">
              <a:spcBef>
                <a:spcPts val="0"/>
              </a:spcBef>
            </a:pPr>
            <a:r>
              <a:rPr lang="en-US" dirty="0">
                <a:solidFill>
                  <a:schemeClr val="bg1"/>
                </a:solidFill>
              </a:rPr>
              <a:t>Access: Supports for Living, Squire Center PROS, New Windsor, NY </a:t>
            </a:r>
          </a:p>
        </p:txBody>
      </p:sp>
    </p:spTree>
    <p:extLst>
      <p:ext uri="{BB962C8B-B14F-4D97-AF65-F5344CB8AC3E}">
        <p14:creationId xmlns:p14="http://schemas.microsoft.com/office/powerpoint/2010/main" val="235987896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063" y="959644"/>
            <a:ext cx="8737997" cy="528638"/>
          </a:xfrm>
        </p:spPr>
        <p:txBody>
          <a:bodyPr>
            <a:noAutofit/>
          </a:bodyPr>
          <a:lstStyle/>
          <a:p>
            <a:pPr algn="ctr" eaLnBrk="1" fontAlgn="auto" hangingPunct="1">
              <a:spcAft>
                <a:spcPts val="0"/>
              </a:spcAft>
              <a:defRPr/>
            </a:pPr>
            <a:r>
              <a:rPr lang="en-US" sz="3000" b="1" dirty="0">
                <a:latin typeface="+mn-lt"/>
                <a:cs typeface="Tunga" panose="020B0502040204020203" pitchFamily="34" charset="0"/>
              </a:rPr>
              <a:t>Logistics</a:t>
            </a:r>
          </a:p>
        </p:txBody>
      </p:sp>
      <p:sp>
        <p:nvSpPr>
          <p:cNvPr id="3" name="Subtitle 2"/>
          <p:cNvSpPr>
            <a:spLocks noGrp="1"/>
          </p:cNvSpPr>
          <p:nvPr>
            <p:ph type="subTitle" idx="1"/>
          </p:nvPr>
        </p:nvSpPr>
        <p:spPr>
          <a:xfrm>
            <a:off x="175023" y="1368028"/>
            <a:ext cx="8897540" cy="4566047"/>
          </a:xfrm>
        </p:spPr>
        <p:txBody>
          <a:bodyPr rtlCol="0">
            <a:noAutofit/>
          </a:bodyPr>
          <a:lstStyle/>
          <a:p>
            <a:pPr marL="257175" indent="-257175" eaLnBrk="1" fontAlgn="auto" hangingPunct="1">
              <a:buFontTx/>
              <a:buChar char="-"/>
              <a:defRPr/>
            </a:pPr>
            <a:endParaRPr lang="en-US" sz="1800" dirty="0">
              <a:solidFill>
                <a:schemeClr val="accent1">
                  <a:lumMod val="75000"/>
                </a:schemeClr>
              </a:solidFill>
            </a:endParaRPr>
          </a:p>
          <a:p>
            <a:pPr marL="257175" indent="-257175" eaLnBrk="1" fontAlgn="auto" hangingPunct="1">
              <a:buFontTx/>
              <a:buChar char="-"/>
              <a:defRPr/>
            </a:pPr>
            <a:r>
              <a:rPr lang="en-US" sz="1800" dirty="0">
                <a:solidFill>
                  <a:schemeClr val="accent1">
                    <a:lumMod val="75000"/>
                  </a:schemeClr>
                </a:solidFill>
              </a:rPr>
              <a:t>This is not an auditable group. When a community member wants to audit, kindly let them know that it is not auditable, may not be appropriate for them, and that they can speak with their clinician to learn more. Let them know they are certainly welcome to enroll if it is appropriate for them.</a:t>
            </a:r>
          </a:p>
          <a:p>
            <a:pPr marL="257175" indent="-257175" eaLnBrk="1" fontAlgn="auto" hangingPunct="1">
              <a:buFontTx/>
              <a:buChar char="-"/>
              <a:defRPr/>
            </a:pPr>
            <a:endParaRPr lang="en-US" sz="1800" dirty="0">
              <a:solidFill>
                <a:schemeClr val="accent1">
                  <a:lumMod val="75000"/>
                </a:schemeClr>
              </a:solidFill>
            </a:endParaRPr>
          </a:p>
          <a:p>
            <a:pPr marL="257175" indent="-257175" eaLnBrk="1" fontAlgn="auto" hangingPunct="1">
              <a:buFontTx/>
              <a:buChar char="-"/>
              <a:defRPr/>
            </a:pPr>
            <a:r>
              <a:rPr lang="en-US" sz="1800" dirty="0">
                <a:solidFill>
                  <a:schemeClr val="accent1">
                    <a:lumMod val="75000"/>
                  </a:schemeClr>
                </a:solidFill>
              </a:rPr>
              <a:t>The facilitator of this group informs other staff about the nature of the group to avoid errors in enrollment.</a:t>
            </a:r>
          </a:p>
          <a:p>
            <a:pPr marL="257175" indent="-257175" eaLnBrk="1" fontAlgn="auto" hangingPunct="1">
              <a:buFontTx/>
              <a:buChar char="-"/>
              <a:defRPr/>
            </a:pPr>
            <a:endParaRPr lang="en-US" sz="1800" dirty="0">
              <a:solidFill>
                <a:schemeClr val="accent1">
                  <a:lumMod val="75000"/>
                </a:schemeClr>
              </a:solidFill>
            </a:endParaRPr>
          </a:p>
          <a:p>
            <a:pPr marL="257175" indent="-257175" eaLnBrk="1" fontAlgn="auto" hangingPunct="1">
              <a:buFontTx/>
              <a:buChar char="-"/>
              <a:defRPr/>
            </a:pPr>
            <a:r>
              <a:rPr lang="en-US" sz="1800" dirty="0">
                <a:solidFill>
                  <a:schemeClr val="accent1">
                    <a:lumMod val="75000"/>
                  </a:schemeClr>
                </a:solidFill>
              </a:rPr>
              <a:t>The facilitator is continually observant, noting any signs of false perceptions that may be explored and processed during the group, in the here and now.</a:t>
            </a:r>
          </a:p>
          <a:p>
            <a:pPr marL="257175" indent="-257175" eaLnBrk="1" fontAlgn="auto" hangingPunct="1">
              <a:buFontTx/>
              <a:buChar char="-"/>
              <a:defRPr/>
            </a:pPr>
            <a:endParaRPr lang="en-US" sz="1800" b="1" dirty="0">
              <a:solidFill>
                <a:schemeClr val="accent1">
                  <a:lumMod val="75000"/>
                </a:schemeClr>
              </a:solidFill>
            </a:endParaRPr>
          </a:p>
        </p:txBody>
      </p:sp>
    </p:spTree>
    <p:extLst>
      <p:ext uri="{BB962C8B-B14F-4D97-AF65-F5344CB8AC3E}">
        <p14:creationId xmlns:p14="http://schemas.microsoft.com/office/powerpoint/2010/main" val="125617489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063" y="959644"/>
            <a:ext cx="8737997" cy="528638"/>
          </a:xfrm>
        </p:spPr>
        <p:txBody>
          <a:bodyPr>
            <a:noAutofit/>
          </a:bodyPr>
          <a:lstStyle/>
          <a:p>
            <a:pPr algn="ctr" eaLnBrk="1" fontAlgn="auto" hangingPunct="1">
              <a:spcAft>
                <a:spcPts val="0"/>
              </a:spcAft>
              <a:defRPr/>
            </a:pPr>
            <a:r>
              <a:rPr lang="en-US" sz="3000" b="1" dirty="0">
                <a:latin typeface="+mn-lt"/>
                <a:cs typeface="Tunga" panose="020B0502040204020203" pitchFamily="34" charset="0"/>
              </a:rPr>
              <a:t>Logistics</a:t>
            </a:r>
          </a:p>
        </p:txBody>
      </p:sp>
      <p:sp>
        <p:nvSpPr>
          <p:cNvPr id="3" name="Subtitle 2"/>
          <p:cNvSpPr>
            <a:spLocks noGrp="1"/>
          </p:cNvSpPr>
          <p:nvPr>
            <p:ph type="subTitle" idx="1"/>
          </p:nvPr>
        </p:nvSpPr>
        <p:spPr>
          <a:xfrm>
            <a:off x="175023" y="1368028"/>
            <a:ext cx="8897540" cy="4566047"/>
          </a:xfrm>
        </p:spPr>
        <p:txBody>
          <a:bodyPr rtlCol="0">
            <a:noAutofit/>
          </a:bodyPr>
          <a:lstStyle/>
          <a:p>
            <a:pPr marL="257175" indent="-257175" eaLnBrk="1" fontAlgn="auto" hangingPunct="1">
              <a:buFontTx/>
              <a:buChar char="-"/>
              <a:defRPr/>
            </a:pPr>
            <a:endParaRPr lang="en-US" sz="1800" dirty="0">
              <a:solidFill>
                <a:schemeClr val="accent1">
                  <a:lumMod val="75000"/>
                </a:schemeClr>
              </a:solidFill>
            </a:endParaRPr>
          </a:p>
          <a:p>
            <a:pPr marL="257175" indent="-257175" eaLnBrk="1" fontAlgn="auto" hangingPunct="1">
              <a:buFontTx/>
              <a:buChar char="-"/>
              <a:defRPr/>
            </a:pPr>
            <a:r>
              <a:rPr lang="en-US" sz="1800" dirty="0">
                <a:solidFill>
                  <a:schemeClr val="accent1">
                    <a:lumMod val="75000"/>
                  </a:schemeClr>
                </a:solidFill>
              </a:rPr>
              <a:t>This group stays on topic. Members look forward to and savor this group.</a:t>
            </a:r>
          </a:p>
          <a:p>
            <a:pPr marL="257175" indent="-257175" eaLnBrk="1" fontAlgn="auto" hangingPunct="1">
              <a:buFontTx/>
              <a:buChar char="-"/>
              <a:defRPr/>
            </a:pPr>
            <a:endParaRPr lang="en-US" sz="1800" dirty="0">
              <a:solidFill>
                <a:schemeClr val="accent1">
                  <a:lumMod val="75000"/>
                </a:schemeClr>
              </a:solidFill>
            </a:endParaRPr>
          </a:p>
          <a:p>
            <a:pPr marL="257175" indent="-257175" eaLnBrk="1" fontAlgn="auto" hangingPunct="1">
              <a:buFontTx/>
              <a:buChar char="-"/>
              <a:defRPr/>
            </a:pPr>
            <a:r>
              <a:rPr lang="en-US" sz="1800" dirty="0">
                <a:solidFill>
                  <a:schemeClr val="accent1">
                    <a:lumMod val="75000"/>
                  </a:schemeClr>
                </a:solidFill>
              </a:rPr>
              <a:t>Check in with each member in </a:t>
            </a:r>
            <a:r>
              <a:rPr lang="en-US" sz="1800">
                <a:solidFill>
                  <a:schemeClr val="accent1">
                    <a:lumMod val="75000"/>
                  </a:schemeClr>
                </a:solidFill>
              </a:rPr>
              <a:t>each session. </a:t>
            </a:r>
            <a:r>
              <a:rPr lang="en-US" sz="1800" dirty="0">
                <a:solidFill>
                  <a:schemeClr val="accent1">
                    <a:lumMod val="75000"/>
                  </a:schemeClr>
                </a:solidFill>
              </a:rPr>
              <a:t>The profiles of group members tends towards inhibition. Members know this is a safe place, there is no pressure and there will be a gentle check in.</a:t>
            </a:r>
          </a:p>
          <a:p>
            <a:pPr marL="257175" indent="-257175" eaLnBrk="1" fontAlgn="auto" hangingPunct="1">
              <a:buFontTx/>
              <a:buChar char="-"/>
              <a:defRPr/>
            </a:pPr>
            <a:endParaRPr lang="en-US" sz="900" dirty="0">
              <a:solidFill>
                <a:schemeClr val="accent1">
                  <a:lumMod val="75000"/>
                </a:schemeClr>
              </a:solidFill>
            </a:endParaRPr>
          </a:p>
          <a:p>
            <a:pPr marL="257175" indent="-257175" algn="ctr" eaLnBrk="1" fontAlgn="auto" hangingPunct="1">
              <a:buFontTx/>
              <a:buChar char="-"/>
              <a:defRPr/>
            </a:pPr>
            <a:r>
              <a:rPr lang="en-US" sz="1800" b="1" i="1" dirty="0">
                <a:solidFill>
                  <a:schemeClr val="accent1">
                    <a:lumMod val="75000"/>
                  </a:schemeClr>
                </a:solidFill>
              </a:rPr>
              <a:t>Rogerian person-centered core conditions of:</a:t>
            </a:r>
          </a:p>
          <a:p>
            <a:pPr marL="257175" indent="-257175" eaLnBrk="1" fontAlgn="auto" hangingPunct="1">
              <a:buFontTx/>
              <a:buChar char="-"/>
              <a:defRPr/>
            </a:pPr>
            <a:r>
              <a:rPr lang="en-US" sz="1800" dirty="0">
                <a:solidFill>
                  <a:schemeClr val="accent1">
                    <a:lumMod val="75000"/>
                  </a:schemeClr>
                </a:solidFill>
              </a:rPr>
              <a:t>     Unconditional Positive Regard</a:t>
            </a:r>
          </a:p>
          <a:p>
            <a:pPr marL="257175" indent="-257175" eaLnBrk="1" fontAlgn="auto" hangingPunct="1">
              <a:buFontTx/>
              <a:buChar char="-"/>
              <a:defRPr/>
            </a:pPr>
            <a:r>
              <a:rPr lang="en-US" sz="1800" dirty="0">
                <a:solidFill>
                  <a:schemeClr val="accent1">
                    <a:lumMod val="75000"/>
                  </a:schemeClr>
                </a:solidFill>
              </a:rPr>
              <a:t>     Accurate Empathy</a:t>
            </a:r>
          </a:p>
          <a:p>
            <a:pPr marL="257175" indent="-257175" eaLnBrk="1" fontAlgn="auto" hangingPunct="1">
              <a:buFontTx/>
              <a:buChar char="-"/>
              <a:defRPr/>
            </a:pPr>
            <a:r>
              <a:rPr lang="en-US" sz="1800" dirty="0">
                <a:solidFill>
                  <a:schemeClr val="accent1">
                    <a:lumMod val="75000"/>
                  </a:schemeClr>
                </a:solidFill>
              </a:rPr>
              <a:t>     Counselor Congruence</a:t>
            </a:r>
          </a:p>
          <a:p>
            <a:pPr algn="ctr" eaLnBrk="1" fontAlgn="auto" hangingPunct="1">
              <a:defRPr/>
            </a:pPr>
            <a:r>
              <a:rPr lang="en-US" sz="1800" b="1" i="1" dirty="0">
                <a:solidFill>
                  <a:schemeClr val="accent1">
                    <a:lumMod val="75000"/>
                  </a:schemeClr>
                </a:solidFill>
              </a:rPr>
              <a:t>…are essential for this group</a:t>
            </a:r>
            <a:endParaRPr lang="en-US" b="1" i="1" dirty="0" smtClean="0">
              <a:solidFill>
                <a:schemeClr val="accent1">
                  <a:lumMod val="75000"/>
                </a:schemeClr>
              </a:solidFill>
            </a:endParaRPr>
          </a:p>
          <a:p>
            <a:pPr marL="257175" indent="-257175" eaLnBrk="1" fontAlgn="auto" hangingPunct="1">
              <a:buFontTx/>
              <a:buChar char="-"/>
              <a:defRPr/>
            </a:pPr>
            <a:endParaRPr lang="en-US" sz="1800" b="1" dirty="0">
              <a:solidFill>
                <a:schemeClr val="accent1">
                  <a:lumMod val="75000"/>
                </a:schemeClr>
              </a:solidFill>
            </a:endParaRPr>
          </a:p>
        </p:txBody>
      </p:sp>
    </p:spTree>
    <p:extLst>
      <p:ext uri="{BB962C8B-B14F-4D97-AF65-F5344CB8AC3E}">
        <p14:creationId xmlns:p14="http://schemas.microsoft.com/office/powerpoint/2010/main" val="375012429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919" y="956072"/>
            <a:ext cx="8234363" cy="666750"/>
          </a:xfrm>
        </p:spPr>
        <p:txBody>
          <a:bodyPr>
            <a:noAutofit/>
          </a:bodyPr>
          <a:lstStyle/>
          <a:p>
            <a:pPr algn="ctr" eaLnBrk="1" fontAlgn="auto" hangingPunct="1">
              <a:spcAft>
                <a:spcPts val="0"/>
              </a:spcAft>
              <a:defRPr/>
            </a:pPr>
            <a:r>
              <a:rPr lang="en-US" dirty="0" smtClean="0">
                <a:latin typeface="+mn-lt"/>
                <a:cs typeface="Tunga" panose="020B0502040204020203" pitchFamily="34" charset="0"/>
              </a:rPr>
              <a:t>Why this group is needed in PROS</a:t>
            </a:r>
            <a:endParaRPr lang="en-US" dirty="0">
              <a:latin typeface="+mn-lt"/>
              <a:cs typeface="Tunga" panose="020B0502040204020203" pitchFamily="34" charset="0"/>
            </a:endParaRPr>
          </a:p>
        </p:txBody>
      </p:sp>
      <p:sp>
        <p:nvSpPr>
          <p:cNvPr id="3" name="Subtitle 2"/>
          <p:cNvSpPr>
            <a:spLocks noGrp="1"/>
          </p:cNvSpPr>
          <p:nvPr>
            <p:ph type="subTitle" idx="1"/>
          </p:nvPr>
        </p:nvSpPr>
        <p:spPr>
          <a:xfrm>
            <a:off x="175023" y="1622822"/>
            <a:ext cx="8492728" cy="3990975"/>
          </a:xfrm>
        </p:spPr>
        <p:txBody>
          <a:bodyPr rtlCol="0">
            <a:noAutofit/>
          </a:bodyPr>
          <a:lstStyle/>
          <a:p>
            <a:pPr algn="ctr" eaLnBrk="1" fontAlgn="auto" hangingPunct="1">
              <a:defRPr/>
            </a:pPr>
            <a:r>
              <a:rPr lang="en-US" sz="2400" b="1" i="1" dirty="0">
                <a:solidFill>
                  <a:schemeClr val="accent1">
                    <a:lumMod val="50000"/>
                  </a:schemeClr>
                </a:solidFill>
              </a:rPr>
              <a:t>Severely Afflicted Sub-Population</a:t>
            </a:r>
            <a:r>
              <a:rPr lang="en-US" sz="2400" b="1" dirty="0">
                <a:solidFill>
                  <a:schemeClr val="accent1">
                    <a:lumMod val="50000"/>
                  </a:schemeClr>
                </a:solidFill>
              </a:rPr>
              <a:t> in PROS</a:t>
            </a:r>
          </a:p>
          <a:p>
            <a:pPr algn="ctr" eaLnBrk="1" fontAlgn="auto" hangingPunct="1">
              <a:defRPr/>
            </a:pPr>
            <a:endParaRPr lang="en-US" sz="750" dirty="0">
              <a:solidFill>
                <a:schemeClr val="accent1">
                  <a:lumMod val="50000"/>
                </a:schemeClr>
              </a:solidFill>
            </a:endParaRPr>
          </a:p>
          <a:p>
            <a:pPr marL="600075" lvl="1" indent="-257175" algn="l" eaLnBrk="1" fontAlgn="auto" hangingPunct="1">
              <a:buFont typeface="Arial" panose="020B0604020202020204" pitchFamily="34" charset="0"/>
              <a:buChar char="•"/>
              <a:defRPr/>
            </a:pPr>
            <a:r>
              <a:rPr lang="en-US" sz="1875" b="1" dirty="0">
                <a:solidFill>
                  <a:schemeClr val="accent1">
                    <a:lumMod val="50000"/>
                  </a:schemeClr>
                </a:solidFill>
              </a:rPr>
              <a:t>Many groups address </a:t>
            </a:r>
            <a:r>
              <a:rPr lang="en-US" sz="1875" dirty="0">
                <a:solidFill>
                  <a:schemeClr val="accent1">
                    <a:lumMod val="50000"/>
                  </a:schemeClr>
                </a:solidFill>
              </a:rPr>
              <a:t>depression, anxiety, stress, life role changes, addiction, grief, distorted thinking and other </a:t>
            </a:r>
            <a:r>
              <a:rPr lang="en-US" sz="1875" b="1" dirty="0">
                <a:solidFill>
                  <a:schemeClr val="accent1">
                    <a:lumMod val="50000"/>
                  </a:schemeClr>
                </a:solidFill>
              </a:rPr>
              <a:t>more common issues</a:t>
            </a:r>
            <a:r>
              <a:rPr lang="en-US" sz="1875" dirty="0">
                <a:solidFill>
                  <a:schemeClr val="accent1">
                    <a:lumMod val="50000"/>
                  </a:schemeClr>
                </a:solidFill>
              </a:rPr>
              <a:t>. </a:t>
            </a:r>
          </a:p>
          <a:p>
            <a:pPr marL="600075" lvl="1" indent="-257175" algn="l" eaLnBrk="1" fontAlgn="auto" hangingPunct="1">
              <a:buFont typeface="Arial" panose="020B0604020202020204" pitchFamily="34" charset="0"/>
              <a:buChar char="•"/>
              <a:defRPr/>
            </a:pPr>
            <a:r>
              <a:rPr lang="en-US" sz="1875" b="1" dirty="0">
                <a:solidFill>
                  <a:schemeClr val="accent1">
                    <a:lumMod val="50000"/>
                  </a:schemeClr>
                </a:solidFill>
              </a:rPr>
              <a:t>Many groups help to develop </a:t>
            </a:r>
            <a:r>
              <a:rPr lang="en-US" sz="1875" dirty="0">
                <a:solidFill>
                  <a:schemeClr val="accent1">
                    <a:lumMod val="50000"/>
                  </a:schemeClr>
                </a:solidFill>
              </a:rPr>
              <a:t>mindfulness, acceptance, rational thinking skills, emotion regulation, assertiveness, basic living skills, self-compassion…</a:t>
            </a:r>
            <a:r>
              <a:rPr lang="en-US" sz="1875" b="1" dirty="0">
                <a:solidFill>
                  <a:schemeClr val="accent1">
                    <a:lumMod val="50000"/>
                  </a:schemeClr>
                </a:solidFill>
              </a:rPr>
              <a:t>broadly applicable skills.</a:t>
            </a:r>
          </a:p>
          <a:p>
            <a:pPr marL="600075" lvl="1" indent="-257175" algn="l" eaLnBrk="1" fontAlgn="auto" hangingPunct="1">
              <a:buFont typeface="Arial" panose="020B0604020202020204" pitchFamily="34" charset="0"/>
              <a:buChar char="•"/>
              <a:defRPr/>
            </a:pPr>
            <a:endParaRPr lang="en-US" sz="750" dirty="0">
              <a:solidFill>
                <a:schemeClr val="accent1">
                  <a:lumMod val="50000"/>
                </a:schemeClr>
              </a:solidFill>
            </a:endParaRPr>
          </a:p>
          <a:p>
            <a:pPr lvl="2" eaLnBrk="1" fontAlgn="auto" hangingPunct="1">
              <a:defRPr/>
            </a:pPr>
            <a:r>
              <a:rPr lang="en-US" sz="1800" dirty="0">
                <a:solidFill>
                  <a:schemeClr val="tx1"/>
                </a:solidFill>
              </a:rPr>
              <a:t>All of these may be helpful for individuals with psychotic symptoms</a:t>
            </a:r>
            <a:r>
              <a:rPr lang="en-US" sz="1800" b="1" dirty="0">
                <a:solidFill>
                  <a:schemeClr val="tx1"/>
                </a:solidFill>
              </a:rPr>
              <a:t>, but they do not provide the opportunities to safely explore, understand and develop specific skills for coping with them, nor the opportunity to utilize group support and dynamics to do so.</a:t>
            </a:r>
          </a:p>
          <a:p>
            <a:pPr marL="942975" lvl="2" indent="-257175" algn="l" eaLnBrk="1" fontAlgn="auto" hangingPunct="1">
              <a:buFont typeface="Arial" panose="020B0604020202020204" pitchFamily="34" charset="0"/>
              <a:buChar char="•"/>
              <a:defRPr/>
            </a:pPr>
            <a:endParaRPr lang="en-US" sz="1725" dirty="0">
              <a:solidFill>
                <a:schemeClr val="accent1">
                  <a:lumMod val="50000"/>
                </a:schemeClr>
              </a:solidFill>
            </a:endParaRPr>
          </a:p>
        </p:txBody>
      </p:sp>
    </p:spTree>
    <p:extLst>
      <p:ext uri="{BB962C8B-B14F-4D97-AF65-F5344CB8AC3E}">
        <p14:creationId xmlns:p14="http://schemas.microsoft.com/office/powerpoint/2010/main" val="254202220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062" y="1058466"/>
            <a:ext cx="8234363" cy="666750"/>
          </a:xfrm>
        </p:spPr>
        <p:txBody>
          <a:bodyPr>
            <a:noAutofit/>
          </a:bodyPr>
          <a:lstStyle/>
          <a:p>
            <a:pPr algn="ctr" eaLnBrk="1" fontAlgn="auto" hangingPunct="1">
              <a:spcAft>
                <a:spcPts val="0"/>
              </a:spcAft>
              <a:defRPr/>
            </a:pPr>
            <a:r>
              <a:rPr lang="en-US" dirty="0" smtClean="0">
                <a:latin typeface="+mn-lt"/>
                <a:cs typeface="Tunga" panose="020B0502040204020203" pitchFamily="34" charset="0"/>
              </a:rPr>
              <a:t>Why this group is needed in PROS</a:t>
            </a:r>
            <a:endParaRPr lang="en-US" dirty="0">
              <a:latin typeface="+mn-lt"/>
              <a:cs typeface="Tunga" panose="020B0502040204020203" pitchFamily="34" charset="0"/>
            </a:endParaRPr>
          </a:p>
        </p:txBody>
      </p:sp>
      <p:sp>
        <p:nvSpPr>
          <p:cNvPr id="3" name="Subtitle 2"/>
          <p:cNvSpPr>
            <a:spLocks noGrp="1"/>
          </p:cNvSpPr>
          <p:nvPr>
            <p:ph type="subTitle" idx="1"/>
          </p:nvPr>
        </p:nvSpPr>
        <p:spPr>
          <a:xfrm>
            <a:off x="175022" y="1725217"/>
            <a:ext cx="8637984" cy="3888581"/>
          </a:xfrm>
          <a:extLst/>
        </p:spPr>
        <p:txBody>
          <a:bodyPr rtlCol="0">
            <a:noAutofit/>
          </a:bodyPr>
          <a:lstStyle/>
          <a:p>
            <a:pPr algn="ctr" eaLnBrk="1" fontAlgn="auto" hangingPunct="1">
              <a:defRPr/>
            </a:pPr>
            <a:r>
              <a:rPr lang="en-US" sz="2400" b="1" dirty="0">
                <a:solidFill>
                  <a:schemeClr val="accent1">
                    <a:lumMod val="50000"/>
                  </a:schemeClr>
                </a:solidFill>
              </a:rPr>
              <a:t>Isolating Nature of Symptoms</a:t>
            </a:r>
          </a:p>
          <a:p>
            <a:pPr marL="600075" lvl="1" indent="-257175" algn="l" eaLnBrk="1" fontAlgn="auto" hangingPunct="1">
              <a:buFont typeface="Arial" panose="020B0604020202020204" pitchFamily="34" charset="0"/>
              <a:buChar char="•"/>
              <a:defRPr/>
            </a:pPr>
            <a:r>
              <a:rPr lang="en-US" sz="1875" b="1" dirty="0">
                <a:solidFill>
                  <a:schemeClr val="accent1">
                    <a:lumMod val="50000"/>
                  </a:schemeClr>
                </a:solidFill>
              </a:rPr>
              <a:t>Paranoia inhibits sharing </a:t>
            </a:r>
            <a:r>
              <a:rPr lang="en-US" sz="1875" dirty="0">
                <a:solidFill>
                  <a:schemeClr val="accent1">
                    <a:lumMod val="50000"/>
                  </a:schemeClr>
                </a:solidFill>
              </a:rPr>
              <a:t>in heterogeneous MH groups.</a:t>
            </a:r>
          </a:p>
          <a:p>
            <a:pPr marL="600075" lvl="1" indent="-257175" algn="l" eaLnBrk="1" fontAlgn="auto" hangingPunct="1">
              <a:buFont typeface="Arial" panose="020B0604020202020204" pitchFamily="34" charset="0"/>
              <a:buChar char="•"/>
              <a:defRPr/>
            </a:pPr>
            <a:r>
              <a:rPr lang="en-US" sz="1875" dirty="0">
                <a:solidFill>
                  <a:schemeClr val="accent1">
                    <a:lumMod val="50000"/>
                  </a:schemeClr>
                </a:solidFill>
              </a:rPr>
              <a:t>Past sharing of </a:t>
            </a:r>
            <a:r>
              <a:rPr lang="en-US" sz="1875" b="1" dirty="0">
                <a:solidFill>
                  <a:schemeClr val="accent1">
                    <a:lumMod val="50000"/>
                  </a:schemeClr>
                </a:solidFill>
              </a:rPr>
              <a:t>hallucinatory experiences </a:t>
            </a:r>
            <a:r>
              <a:rPr lang="en-US" sz="1875" dirty="0">
                <a:solidFill>
                  <a:schemeClr val="accent1">
                    <a:lumMod val="50000"/>
                  </a:schemeClr>
                </a:solidFill>
              </a:rPr>
              <a:t>has led to </a:t>
            </a:r>
            <a:r>
              <a:rPr lang="en-US" sz="1875" b="1" dirty="0">
                <a:solidFill>
                  <a:schemeClr val="accent1">
                    <a:lumMod val="50000"/>
                  </a:schemeClr>
                </a:solidFill>
              </a:rPr>
              <a:t>conditioned withdrawal and guardedness.</a:t>
            </a:r>
          </a:p>
          <a:p>
            <a:pPr lvl="2" eaLnBrk="1" fontAlgn="auto" hangingPunct="1">
              <a:defRPr/>
            </a:pPr>
            <a:r>
              <a:rPr lang="en-US" sz="2100" dirty="0">
                <a:solidFill>
                  <a:schemeClr val="tx1"/>
                </a:solidFill>
              </a:rPr>
              <a:t>A dedicated, homogeneous group provides:</a:t>
            </a:r>
          </a:p>
          <a:p>
            <a:pPr marL="942975" lvl="2" indent="-257175" eaLnBrk="1" fontAlgn="auto" hangingPunct="1">
              <a:buFontTx/>
              <a:buChar char="-"/>
              <a:defRPr/>
            </a:pPr>
            <a:r>
              <a:rPr lang="en-US" sz="2100" dirty="0">
                <a:solidFill>
                  <a:schemeClr val="tx1"/>
                </a:solidFill>
              </a:rPr>
              <a:t>A</a:t>
            </a:r>
            <a:r>
              <a:rPr lang="en-US" sz="2100" b="1" dirty="0">
                <a:solidFill>
                  <a:schemeClr val="tx1"/>
                </a:solidFill>
              </a:rPr>
              <a:t> safe </a:t>
            </a:r>
            <a:r>
              <a:rPr lang="en-US" sz="2100" dirty="0">
                <a:solidFill>
                  <a:schemeClr val="tx1"/>
                </a:solidFill>
              </a:rPr>
              <a:t>place</a:t>
            </a:r>
            <a:r>
              <a:rPr lang="en-US" sz="2100" b="1" dirty="0">
                <a:solidFill>
                  <a:schemeClr val="tx1"/>
                </a:solidFill>
              </a:rPr>
              <a:t> with others </a:t>
            </a:r>
            <a:r>
              <a:rPr lang="en-US" sz="2100" dirty="0">
                <a:solidFill>
                  <a:schemeClr val="tx1"/>
                </a:solidFill>
              </a:rPr>
              <a:t>to</a:t>
            </a:r>
            <a:r>
              <a:rPr lang="en-US" sz="2100" b="1" dirty="0">
                <a:solidFill>
                  <a:schemeClr val="tx1"/>
                </a:solidFill>
              </a:rPr>
              <a:t> mutually share focus, exploration, understanding and support… </a:t>
            </a:r>
          </a:p>
          <a:p>
            <a:pPr lvl="2" eaLnBrk="1" fontAlgn="auto" hangingPunct="1">
              <a:defRPr/>
            </a:pPr>
            <a:r>
              <a:rPr lang="en-US" sz="2100" i="1" dirty="0">
                <a:solidFill>
                  <a:schemeClr val="tx1"/>
                </a:solidFill>
                <a:effectLst>
                  <a:outerShdw blurRad="38100" dist="38100" dir="2700000" algn="tl">
                    <a:srgbClr val="000000">
                      <a:alpha val="43137"/>
                    </a:srgbClr>
                  </a:outerShdw>
                </a:effectLst>
              </a:rPr>
              <a:t>…</a:t>
            </a:r>
            <a:r>
              <a:rPr lang="en-US" sz="2100" i="1" dirty="0">
                <a:solidFill>
                  <a:srgbClr val="002060"/>
                </a:solidFill>
              </a:rPr>
              <a:t>alleviating isolation</a:t>
            </a:r>
            <a:r>
              <a:rPr lang="en-US" sz="1800" i="1" dirty="0">
                <a:solidFill>
                  <a:schemeClr val="tx1"/>
                </a:solidFill>
                <a:effectLst>
                  <a:outerShdw blurRad="38100" dist="38100" dir="2700000" algn="tl">
                    <a:srgbClr val="000000">
                      <a:alpha val="43137"/>
                    </a:srgbClr>
                  </a:outerShdw>
                </a:effectLst>
              </a:rPr>
              <a:t>.</a:t>
            </a:r>
          </a:p>
          <a:p>
            <a:pPr lvl="2" eaLnBrk="1" fontAlgn="auto" hangingPunct="1">
              <a:defRPr/>
            </a:pPr>
            <a:r>
              <a:rPr lang="en-US" sz="2100" b="1" dirty="0">
                <a:solidFill>
                  <a:schemeClr val="tx1"/>
                </a:solidFill>
              </a:rPr>
              <a:t>Clients say, “I thought I was the only one.”</a:t>
            </a:r>
          </a:p>
          <a:p>
            <a:pPr marL="942975" lvl="2" indent="-257175" algn="l" eaLnBrk="1" fontAlgn="auto" hangingPunct="1">
              <a:buFont typeface="Arial" panose="020B0604020202020204" pitchFamily="34" charset="0"/>
              <a:buChar char="•"/>
              <a:defRPr/>
            </a:pPr>
            <a:endParaRPr lang="en-US" sz="1725" dirty="0">
              <a:solidFill>
                <a:schemeClr val="accent1">
                  <a:lumMod val="50000"/>
                </a:schemeClr>
              </a:solidFill>
            </a:endParaRPr>
          </a:p>
        </p:txBody>
      </p:sp>
    </p:spTree>
    <p:extLst>
      <p:ext uri="{BB962C8B-B14F-4D97-AF65-F5344CB8AC3E}">
        <p14:creationId xmlns:p14="http://schemas.microsoft.com/office/powerpoint/2010/main" val="48576631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062" y="1058466"/>
            <a:ext cx="8234363" cy="666750"/>
          </a:xfrm>
        </p:spPr>
        <p:txBody>
          <a:bodyPr>
            <a:noAutofit/>
          </a:bodyPr>
          <a:lstStyle/>
          <a:p>
            <a:pPr algn="ctr" eaLnBrk="1" fontAlgn="auto" hangingPunct="1">
              <a:spcAft>
                <a:spcPts val="0"/>
              </a:spcAft>
              <a:defRPr/>
            </a:pPr>
            <a:r>
              <a:rPr lang="en-US" dirty="0" smtClean="0">
                <a:latin typeface="+mn-lt"/>
                <a:cs typeface="Tunga" panose="020B0502040204020203" pitchFamily="34" charset="0"/>
              </a:rPr>
              <a:t>Why this group is needed in PROS</a:t>
            </a:r>
            <a:endParaRPr lang="en-US" dirty="0">
              <a:latin typeface="+mn-lt"/>
              <a:cs typeface="Tunga" panose="020B0502040204020203" pitchFamily="34" charset="0"/>
            </a:endParaRPr>
          </a:p>
        </p:txBody>
      </p:sp>
      <p:sp>
        <p:nvSpPr>
          <p:cNvPr id="3" name="Subtitle 2"/>
          <p:cNvSpPr>
            <a:spLocks noGrp="1"/>
          </p:cNvSpPr>
          <p:nvPr>
            <p:ph type="subTitle" idx="1"/>
          </p:nvPr>
        </p:nvSpPr>
        <p:spPr>
          <a:xfrm>
            <a:off x="175023" y="1725217"/>
            <a:ext cx="8492728" cy="3888581"/>
          </a:xfrm>
        </p:spPr>
        <p:txBody>
          <a:bodyPr rtlCol="0">
            <a:noAutofit/>
          </a:bodyPr>
          <a:lstStyle/>
          <a:p>
            <a:pPr algn="ctr" eaLnBrk="1" fontAlgn="auto" hangingPunct="1">
              <a:defRPr/>
            </a:pPr>
            <a:r>
              <a:rPr lang="en-US" sz="2100" b="1" dirty="0">
                <a:solidFill>
                  <a:schemeClr val="accent1">
                    <a:lumMod val="50000"/>
                  </a:schemeClr>
                </a:solidFill>
              </a:rPr>
              <a:t>Stigma within PROS leads to shame, embarrassment, isolation </a:t>
            </a:r>
            <a:endParaRPr lang="en-US" sz="1050" b="1" dirty="0">
              <a:solidFill>
                <a:schemeClr val="accent1">
                  <a:lumMod val="50000"/>
                </a:schemeClr>
              </a:solidFill>
            </a:endParaRPr>
          </a:p>
          <a:p>
            <a:pPr algn="ctr" eaLnBrk="1" fontAlgn="auto" hangingPunct="1">
              <a:defRPr/>
            </a:pPr>
            <a:r>
              <a:rPr lang="en-US" sz="1875" dirty="0">
                <a:solidFill>
                  <a:schemeClr val="accent1">
                    <a:lumMod val="50000"/>
                  </a:schemeClr>
                </a:solidFill>
              </a:rPr>
              <a:t>Inadvertently, comments are made by peers who are not in this subset: </a:t>
            </a:r>
          </a:p>
          <a:p>
            <a:pPr algn="ctr" eaLnBrk="1" fontAlgn="auto" hangingPunct="1">
              <a:defRPr/>
            </a:pPr>
            <a:r>
              <a:rPr lang="en-US" sz="1875" b="1" dirty="0">
                <a:solidFill>
                  <a:schemeClr val="accent1">
                    <a:lumMod val="50000"/>
                  </a:schemeClr>
                </a:solidFill>
              </a:rPr>
              <a:t>“At least I don’t </a:t>
            </a:r>
            <a:r>
              <a:rPr lang="en-US" sz="1875" b="1" i="1" dirty="0">
                <a:solidFill>
                  <a:schemeClr val="accent1">
                    <a:lumMod val="50000"/>
                  </a:schemeClr>
                </a:solidFill>
              </a:rPr>
              <a:t>hear voices</a:t>
            </a:r>
            <a:r>
              <a:rPr lang="en-US" sz="1875" b="1" dirty="0">
                <a:solidFill>
                  <a:schemeClr val="accent1">
                    <a:lumMod val="50000"/>
                  </a:schemeClr>
                </a:solidFill>
              </a:rPr>
              <a:t>.” “I’m not </a:t>
            </a:r>
            <a:r>
              <a:rPr lang="en-US" sz="1875" b="1" i="1" dirty="0">
                <a:solidFill>
                  <a:schemeClr val="accent1">
                    <a:lumMod val="50000"/>
                  </a:schemeClr>
                </a:solidFill>
              </a:rPr>
              <a:t>that</a:t>
            </a:r>
            <a:r>
              <a:rPr lang="en-US" sz="1875" b="1" dirty="0">
                <a:solidFill>
                  <a:schemeClr val="accent1">
                    <a:lumMod val="50000"/>
                  </a:schemeClr>
                </a:solidFill>
              </a:rPr>
              <a:t> </a:t>
            </a:r>
            <a:r>
              <a:rPr lang="en-US" sz="1875" b="1" i="1" dirty="0">
                <a:solidFill>
                  <a:schemeClr val="accent1">
                    <a:lumMod val="50000"/>
                  </a:schemeClr>
                </a:solidFill>
              </a:rPr>
              <a:t>crazy</a:t>
            </a:r>
            <a:r>
              <a:rPr lang="en-US" sz="1875" b="1" dirty="0">
                <a:solidFill>
                  <a:schemeClr val="accent1">
                    <a:lumMod val="50000"/>
                  </a:schemeClr>
                </a:solidFill>
              </a:rPr>
              <a:t>.”</a:t>
            </a:r>
          </a:p>
          <a:p>
            <a:pPr algn="ctr" eaLnBrk="1" fontAlgn="auto" hangingPunct="1">
              <a:defRPr/>
            </a:pPr>
            <a:endParaRPr lang="en-US" sz="750" b="1" dirty="0">
              <a:solidFill>
                <a:schemeClr val="accent1">
                  <a:lumMod val="50000"/>
                </a:schemeClr>
              </a:solidFill>
            </a:endParaRPr>
          </a:p>
          <a:p>
            <a:pPr lvl="2" eaLnBrk="1" fontAlgn="auto" hangingPunct="1">
              <a:defRPr/>
            </a:pPr>
            <a:r>
              <a:rPr lang="en-US" sz="1800" dirty="0">
                <a:solidFill>
                  <a:schemeClr val="tx1"/>
                </a:solidFill>
              </a:rPr>
              <a:t>In a homogeneous group, individuals’ experiences are </a:t>
            </a:r>
            <a:r>
              <a:rPr lang="en-US" sz="1800" dirty="0">
                <a:solidFill>
                  <a:srgbClr val="002060"/>
                </a:solidFill>
              </a:rPr>
              <a:t>recognized</a:t>
            </a:r>
            <a:r>
              <a:rPr lang="en-US" sz="1800" dirty="0">
                <a:solidFill>
                  <a:schemeClr val="tx1"/>
                </a:solidFill>
              </a:rPr>
              <a:t> in their </a:t>
            </a:r>
            <a:r>
              <a:rPr lang="en-US" sz="1800" dirty="0">
                <a:solidFill>
                  <a:srgbClr val="002060"/>
                </a:solidFill>
              </a:rPr>
              <a:t>similarity</a:t>
            </a:r>
            <a:r>
              <a:rPr lang="en-US" sz="1800" dirty="0">
                <a:solidFill>
                  <a:schemeClr val="tx1"/>
                </a:solidFill>
              </a:rPr>
              <a:t>, with </a:t>
            </a:r>
            <a:r>
              <a:rPr lang="en-US" sz="1800" dirty="0">
                <a:solidFill>
                  <a:srgbClr val="002060"/>
                </a:solidFill>
              </a:rPr>
              <a:t>respect</a:t>
            </a:r>
            <a:r>
              <a:rPr lang="en-US" sz="1800" dirty="0">
                <a:solidFill>
                  <a:schemeClr val="tx1"/>
                </a:solidFill>
              </a:rPr>
              <a:t> for </a:t>
            </a:r>
            <a:r>
              <a:rPr lang="en-US" sz="1800" dirty="0">
                <a:solidFill>
                  <a:srgbClr val="002060"/>
                </a:solidFill>
              </a:rPr>
              <a:t>differences</a:t>
            </a:r>
            <a:r>
              <a:rPr lang="en-US" sz="1800" dirty="0">
                <a:solidFill>
                  <a:schemeClr val="tx1"/>
                </a:solidFill>
              </a:rPr>
              <a:t>, providing </a:t>
            </a:r>
            <a:r>
              <a:rPr lang="en-US" sz="1800" dirty="0">
                <a:solidFill>
                  <a:srgbClr val="002060"/>
                </a:solidFill>
              </a:rPr>
              <a:t>normalization</a:t>
            </a:r>
            <a:r>
              <a:rPr lang="en-US" sz="1800" dirty="0">
                <a:solidFill>
                  <a:schemeClr val="tx1"/>
                </a:solidFill>
              </a:rPr>
              <a:t> of the experiences, </a:t>
            </a:r>
            <a:r>
              <a:rPr lang="en-US" sz="1800" dirty="0">
                <a:solidFill>
                  <a:srgbClr val="002060"/>
                </a:solidFill>
              </a:rPr>
              <a:t>safety </a:t>
            </a:r>
            <a:r>
              <a:rPr lang="en-US" sz="1800" dirty="0">
                <a:solidFill>
                  <a:schemeClr val="tx1"/>
                </a:solidFill>
              </a:rPr>
              <a:t>to</a:t>
            </a:r>
            <a:r>
              <a:rPr lang="en-US" sz="1800" dirty="0">
                <a:solidFill>
                  <a:srgbClr val="002060"/>
                </a:solidFill>
              </a:rPr>
              <a:t> explore</a:t>
            </a:r>
            <a:r>
              <a:rPr lang="en-US" sz="1800" dirty="0">
                <a:solidFill>
                  <a:schemeClr val="tx1"/>
                </a:solidFill>
              </a:rPr>
              <a:t>, and </a:t>
            </a:r>
            <a:r>
              <a:rPr lang="en-US" sz="1800" dirty="0">
                <a:solidFill>
                  <a:srgbClr val="002060"/>
                </a:solidFill>
              </a:rPr>
              <a:t>engaged interactions</a:t>
            </a:r>
            <a:r>
              <a:rPr lang="en-US" sz="1800" dirty="0">
                <a:solidFill>
                  <a:schemeClr val="tx1"/>
                </a:solidFill>
              </a:rPr>
              <a:t>.</a:t>
            </a:r>
          </a:p>
          <a:p>
            <a:pPr lvl="2" eaLnBrk="1" fontAlgn="auto" hangingPunct="1">
              <a:defRPr/>
            </a:pPr>
            <a:endParaRPr lang="en-US" sz="675" dirty="0">
              <a:solidFill>
                <a:schemeClr val="tx1"/>
              </a:solidFill>
            </a:endParaRPr>
          </a:p>
          <a:p>
            <a:pPr lvl="2" eaLnBrk="1" fontAlgn="auto" hangingPunct="1">
              <a:defRPr/>
            </a:pPr>
            <a:r>
              <a:rPr lang="en-US" sz="1800" b="1" dirty="0">
                <a:solidFill>
                  <a:schemeClr val="tx1"/>
                </a:solidFill>
              </a:rPr>
              <a:t>“</a:t>
            </a:r>
            <a:r>
              <a:rPr lang="en-US" sz="1800" b="1" u="sng" dirty="0">
                <a:solidFill>
                  <a:schemeClr val="tx1"/>
                </a:solidFill>
              </a:rPr>
              <a:t>Your</a:t>
            </a:r>
            <a:r>
              <a:rPr lang="en-US" sz="1800" b="1" dirty="0">
                <a:solidFill>
                  <a:schemeClr val="tx1"/>
                </a:solidFill>
              </a:rPr>
              <a:t> voices are </a:t>
            </a:r>
            <a:r>
              <a:rPr lang="en-US" sz="1800" b="1" i="1" dirty="0">
                <a:solidFill>
                  <a:schemeClr val="tx1"/>
                </a:solidFill>
              </a:rPr>
              <a:t>quiet</a:t>
            </a:r>
            <a:r>
              <a:rPr lang="en-US" sz="1800" b="1" dirty="0">
                <a:solidFill>
                  <a:schemeClr val="tx1"/>
                </a:solidFill>
              </a:rPr>
              <a:t> sometimes? </a:t>
            </a:r>
            <a:r>
              <a:rPr lang="en-US" sz="1800" b="1" u="sng" dirty="0">
                <a:solidFill>
                  <a:schemeClr val="tx1"/>
                </a:solidFill>
              </a:rPr>
              <a:t>Mine</a:t>
            </a:r>
            <a:r>
              <a:rPr lang="en-US" sz="1800" b="1" dirty="0">
                <a:solidFill>
                  <a:schemeClr val="tx1"/>
                </a:solidFill>
              </a:rPr>
              <a:t> </a:t>
            </a:r>
            <a:r>
              <a:rPr lang="en-US" sz="1800" b="1" i="1" dirty="0">
                <a:solidFill>
                  <a:schemeClr val="tx1"/>
                </a:solidFill>
              </a:rPr>
              <a:t>never </a:t>
            </a:r>
            <a:r>
              <a:rPr lang="en-US" sz="1800" b="1" dirty="0">
                <a:solidFill>
                  <a:schemeClr val="tx1"/>
                </a:solidFill>
              </a:rPr>
              <a:t>shut up!”</a:t>
            </a:r>
          </a:p>
          <a:p>
            <a:pPr lvl="2" eaLnBrk="1" fontAlgn="auto" hangingPunct="1">
              <a:defRPr/>
            </a:pPr>
            <a:r>
              <a:rPr lang="en-US" sz="1800" b="1" dirty="0">
                <a:solidFill>
                  <a:schemeClr val="tx1"/>
                </a:solidFill>
              </a:rPr>
              <a:t>“I like to believe it’s my mother communicating with me.”</a:t>
            </a:r>
          </a:p>
          <a:p>
            <a:pPr lvl="2" eaLnBrk="1" fontAlgn="auto" hangingPunct="1">
              <a:defRPr/>
            </a:pPr>
            <a:r>
              <a:rPr lang="en-US" sz="1800" b="1" dirty="0">
                <a:solidFill>
                  <a:schemeClr val="tx1"/>
                </a:solidFill>
              </a:rPr>
              <a:t>“How do </a:t>
            </a:r>
            <a:r>
              <a:rPr lang="en-US" sz="1800" b="1" i="1" u="sng" dirty="0">
                <a:solidFill>
                  <a:schemeClr val="tx1"/>
                </a:solidFill>
              </a:rPr>
              <a:t>you</a:t>
            </a:r>
            <a:r>
              <a:rPr lang="en-US" sz="1800" b="1" dirty="0">
                <a:solidFill>
                  <a:schemeClr val="tx1"/>
                </a:solidFill>
              </a:rPr>
              <a:t> handle when they keep telling you what to do?”</a:t>
            </a:r>
          </a:p>
          <a:p>
            <a:pPr marL="942975" lvl="2" indent="-257175" algn="l" eaLnBrk="1" fontAlgn="auto" hangingPunct="1">
              <a:buFont typeface="Arial" panose="020B0604020202020204" pitchFamily="34" charset="0"/>
              <a:buChar char="•"/>
              <a:defRPr/>
            </a:pPr>
            <a:endParaRPr lang="en-US" sz="1725" dirty="0">
              <a:solidFill>
                <a:schemeClr val="accent1">
                  <a:lumMod val="50000"/>
                </a:schemeClr>
              </a:solidFill>
            </a:endParaRPr>
          </a:p>
        </p:txBody>
      </p:sp>
    </p:spTree>
    <p:extLst>
      <p:ext uri="{BB962C8B-B14F-4D97-AF65-F5344CB8AC3E}">
        <p14:creationId xmlns:p14="http://schemas.microsoft.com/office/powerpoint/2010/main" val="119017661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062" y="1058466"/>
            <a:ext cx="8234363" cy="666750"/>
          </a:xfrm>
        </p:spPr>
        <p:txBody>
          <a:bodyPr>
            <a:noAutofit/>
          </a:bodyPr>
          <a:lstStyle/>
          <a:p>
            <a:pPr algn="ctr" eaLnBrk="1" fontAlgn="auto" hangingPunct="1">
              <a:spcAft>
                <a:spcPts val="0"/>
              </a:spcAft>
              <a:defRPr/>
            </a:pPr>
            <a:r>
              <a:rPr lang="en-US" dirty="0" smtClean="0">
                <a:latin typeface="+mn-lt"/>
                <a:cs typeface="Tunga" panose="020B0502040204020203" pitchFamily="34" charset="0"/>
              </a:rPr>
              <a:t>Why this group is needed in PROS</a:t>
            </a:r>
            <a:endParaRPr lang="en-US" dirty="0">
              <a:latin typeface="+mn-lt"/>
              <a:cs typeface="Tunga" panose="020B0502040204020203" pitchFamily="34" charset="0"/>
            </a:endParaRPr>
          </a:p>
        </p:txBody>
      </p:sp>
      <p:sp>
        <p:nvSpPr>
          <p:cNvPr id="3" name="Subtitle 2"/>
          <p:cNvSpPr>
            <a:spLocks noGrp="1"/>
          </p:cNvSpPr>
          <p:nvPr>
            <p:ph type="subTitle" idx="1"/>
          </p:nvPr>
        </p:nvSpPr>
        <p:spPr>
          <a:xfrm>
            <a:off x="175023" y="1725217"/>
            <a:ext cx="8492728" cy="3888581"/>
          </a:xfrm>
        </p:spPr>
        <p:txBody>
          <a:bodyPr rtlCol="0">
            <a:noAutofit/>
          </a:bodyPr>
          <a:lstStyle/>
          <a:p>
            <a:pPr algn="ctr" eaLnBrk="1" fontAlgn="auto" hangingPunct="1">
              <a:defRPr/>
            </a:pPr>
            <a:r>
              <a:rPr lang="en-US" sz="2100" b="1" dirty="0">
                <a:solidFill>
                  <a:schemeClr val="accent1">
                    <a:lumMod val="50000"/>
                  </a:schemeClr>
                </a:solidFill>
              </a:rPr>
              <a:t>Stigma at home perpetuates shame and embarrassment.</a:t>
            </a:r>
            <a:endParaRPr lang="en-US" sz="1875" b="1" dirty="0">
              <a:solidFill>
                <a:schemeClr val="accent1">
                  <a:lumMod val="50000"/>
                </a:schemeClr>
              </a:solidFill>
            </a:endParaRPr>
          </a:p>
          <a:p>
            <a:pPr lvl="1" eaLnBrk="1" fontAlgn="auto" hangingPunct="1">
              <a:defRPr/>
            </a:pPr>
            <a:r>
              <a:rPr lang="en-US" sz="1875" dirty="0">
                <a:solidFill>
                  <a:schemeClr val="accent1">
                    <a:lumMod val="50000"/>
                  </a:schemeClr>
                </a:solidFill>
              </a:rPr>
              <a:t>“You are </a:t>
            </a:r>
            <a:r>
              <a:rPr lang="en-US" sz="1875" b="1" dirty="0">
                <a:solidFill>
                  <a:schemeClr val="accent1">
                    <a:lumMod val="50000"/>
                  </a:schemeClr>
                </a:solidFill>
              </a:rPr>
              <a:t>NOT</a:t>
            </a:r>
            <a:r>
              <a:rPr lang="en-US" sz="1875" dirty="0">
                <a:solidFill>
                  <a:schemeClr val="accent1">
                    <a:lumMod val="50000"/>
                  </a:schemeClr>
                </a:solidFill>
              </a:rPr>
              <a:t> hearing voices!”  “I don’t want to hear it!”</a:t>
            </a:r>
          </a:p>
          <a:p>
            <a:pPr lvl="1" eaLnBrk="1" fontAlgn="auto" hangingPunct="1">
              <a:defRPr/>
            </a:pPr>
            <a:r>
              <a:rPr lang="en-US" sz="1875" dirty="0">
                <a:solidFill>
                  <a:schemeClr val="accent1">
                    <a:lumMod val="50000"/>
                  </a:schemeClr>
                </a:solidFill>
              </a:rPr>
              <a:t>“Just stop listening!”  “Talking to yourself </a:t>
            </a:r>
            <a:r>
              <a:rPr lang="en-US" sz="1875" b="1" dirty="0">
                <a:solidFill>
                  <a:schemeClr val="accent1">
                    <a:lumMod val="50000"/>
                  </a:schemeClr>
                </a:solidFill>
              </a:rPr>
              <a:t>again</a:t>
            </a:r>
            <a:r>
              <a:rPr lang="en-US" sz="1875" dirty="0">
                <a:solidFill>
                  <a:schemeClr val="accent1">
                    <a:lumMod val="50000"/>
                  </a:schemeClr>
                </a:solidFill>
              </a:rPr>
              <a:t>?”</a:t>
            </a:r>
          </a:p>
          <a:p>
            <a:pPr lvl="1" eaLnBrk="1" fontAlgn="auto" hangingPunct="1">
              <a:defRPr/>
            </a:pPr>
            <a:r>
              <a:rPr lang="en-US" sz="1875" dirty="0">
                <a:solidFill>
                  <a:schemeClr val="accent1">
                    <a:lumMod val="50000"/>
                  </a:schemeClr>
                </a:solidFill>
              </a:rPr>
              <a:t>“Stop acting </a:t>
            </a:r>
            <a:r>
              <a:rPr lang="en-US" sz="1875" b="1" dirty="0">
                <a:solidFill>
                  <a:schemeClr val="accent1">
                    <a:lumMod val="50000"/>
                  </a:schemeClr>
                </a:solidFill>
              </a:rPr>
              <a:t>crazy</a:t>
            </a:r>
            <a:r>
              <a:rPr lang="en-US" sz="1875" dirty="0">
                <a:solidFill>
                  <a:schemeClr val="accent1">
                    <a:lumMod val="50000"/>
                  </a:schemeClr>
                </a:solidFill>
              </a:rPr>
              <a:t>!”  “She’s just being </a:t>
            </a:r>
            <a:r>
              <a:rPr lang="en-US" sz="1875" b="1" dirty="0">
                <a:solidFill>
                  <a:schemeClr val="accent1">
                    <a:lumMod val="50000"/>
                  </a:schemeClr>
                </a:solidFill>
              </a:rPr>
              <a:t>stupid.”</a:t>
            </a:r>
          </a:p>
          <a:p>
            <a:pPr lvl="1" eaLnBrk="1" fontAlgn="auto" hangingPunct="1">
              <a:defRPr/>
            </a:pPr>
            <a:r>
              <a:rPr lang="en-US" sz="2100" b="1" dirty="0">
                <a:solidFill>
                  <a:schemeClr val="tx1"/>
                </a:solidFill>
              </a:rPr>
              <a:t>Negative, fear-driven responses to disclosure lead to fear of disclosure – even to clinicians</a:t>
            </a:r>
            <a:r>
              <a:rPr lang="en-US" sz="2100" dirty="0">
                <a:solidFill>
                  <a:schemeClr val="tx1"/>
                </a:solidFill>
              </a:rPr>
              <a:t>.</a:t>
            </a:r>
          </a:p>
          <a:p>
            <a:pPr lvl="1" eaLnBrk="1" fontAlgn="auto" hangingPunct="1">
              <a:defRPr/>
            </a:pPr>
            <a:r>
              <a:rPr lang="en-US" sz="2100" dirty="0">
                <a:solidFill>
                  <a:schemeClr val="tx1"/>
                </a:solidFill>
              </a:rPr>
              <a:t>A </a:t>
            </a:r>
            <a:r>
              <a:rPr lang="en-US" sz="2100" b="1" dirty="0">
                <a:solidFill>
                  <a:srgbClr val="002060"/>
                </a:solidFill>
              </a:rPr>
              <a:t>dedicated group offers proof </a:t>
            </a:r>
            <a:r>
              <a:rPr lang="en-US" sz="2100" dirty="0">
                <a:solidFill>
                  <a:schemeClr val="tx1"/>
                </a:solidFill>
              </a:rPr>
              <a:t>that voice hearers, shadow seers, and those who are convinced that others are filled with harsh criticisms and plotting against them </a:t>
            </a:r>
            <a:r>
              <a:rPr lang="en-US" sz="2100" b="1" dirty="0">
                <a:solidFill>
                  <a:srgbClr val="002060"/>
                </a:solidFill>
              </a:rPr>
              <a:t>are not alone</a:t>
            </a:r>
            <a:r>
              <a:rPr lang="en-US" sz="2100" b="1" dirty="0">
                <a:solidFill>
                  <a:schemeClr val="tx1"/>
                </a:solidFill>
              </a:rPr>
              <a:t>.</a:t>
            </a:r>
          </a:p>
        </p:txBody>
      </p:sp>
    </p:spTree>
    <p:extLst>
      <p:ext uri="{BB962C8B-B14F-4D97-AF65-F5344CB8AC3E}">
        <p14:creationId xmlns:p14="http://schemas.microsoft.com/office/powerpoint/2010/main" val="163686595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ctrTitle"/>
          </p:nvPr>
        </p:nvSpPr>
        <p:spPr>
          <a:xfrm>
            <a:off x="2509838" y="1166813"/>
            <a:ext cx="3494485" cy="609600"/>
          </a:xfrm>
        </p:spPr>
        <p:txBody>
          <a:bodyPr>
            <a:normAutofit fontScale="90000"/>
          </a:bodyPr>
          <a:lstStyle/>
          <a:p>
            <a:pPr algn="ctr" eaLnBrk="1" fontAlgn="auto" hangingPunct="1">
              <a:spcAft>
                <a:spcPts val="0"/>
              </a:spcAft>
              <a:defRPr/>
            </a:pPr>
            <a:r>
              <a:rPr lang="en-US" dirty="0" smtClean="0"/>
              <a:t>Members Say:</a:t>
            </a:r>
            <a:endParaRPr lang="en-US" dirty="0"/>
          </a:p>
        </p:txBody>
      </p:sp>
      <p:sp>
        <p:nvSpPr>
          <p:cNvPr id="3" name="Subtitle 2"/>
          <p:cNvSpPr>
            <a:spLocks noGrp="1"/>
          </p:cNvSpPr>
          <p:nvPr>
            <p:ph type="subTitle" idx="1"/>
          </p:nvPr>
        </p:nvSpPr>
        <p:spPr>
          <a:xfrm>
            <a:off x="513160" y="2126457"/>
            <a:ext cx="7804547" cy="3074194"/>
          </a:xfrm>
        </p:spPr>
        <p:txBody>
          <a:bodyPr rtlCol="0"/>
          <a:lstStyle/>
          <a:p>
            <a:pPr algn="ctr" eaLnBrk="1" fontAlgn="auto" hangingPunct="1">
              <a:defRPr/>
            </a:pPr>
            <a:r>
              <a:rPr lang="en-US" sz="3000" b="1" dirty="0">
                <a:solidFill>
                  <a:schemeClr val="accent1">
                    <a:lumMod val="75000"/>
                  </a:schemeClr>
                </a:solidFill>
              </a:rPr>
              <a:t>“I can’t talk about this stuff in other groups.”</a:t>
            </a:r>
          </a:p>
          <a:p>
            <a:pPr algn="ctr" eaLnBrk="1" fontAlgn="auto" hangingPunct="1">
              <a:defRPr/>
            </a:pPr>
            <a:endParaRPr lang="en-US" sz="3000" b="1" dirty="0">
              <a:solidFill>
                <a:schemeClr val="accent1">
                  <a:lumMod val="75000"/>
                </a:schemeClr>
              </a:solidFill>
            </a:endParaRPr>
          </a:p>
          <a:p>
            <a:pPr algn="ctr" eaLnBrk="1" fontAlgn="auto" hangingPunct="1">
              <a:defRPr/>
            </a:pPr>
            <a:r>
              <a:rPr lang="en-US" sz="3000" b="1" dirty="0">
                <a:solidFill>
                  <a:schemeClr val="accent1">
                    <a:lumMod val="75000"/>
                  </a:schemeClr>
                </a:solidFill>
              </a:rPr>
              <a:t>“This is the only place I talk about the voices.”</a:t>
            </a:r>
          </a:p>
          <a:p>
            <a:pPr algn="ctr" eaLnBrk="1" fontAlgn="auto" hangingPunct="1">
              <a:defRPr/>
            </a:pPr>
            <a:endParaRPr lang="en-US" dirty="0" smtClean="0">
              <a:solidFill>
                <a:schemeClr val="accent1">
                  <a:lumMod val="75000"/>
                </a:schemeClr>
              </a:solidFill>
            </a:endParaRPr>
          </a:p>
          <a:p>
            <a:pPr algn="ctr" eaLnBrk="1" fontAlgn="auto" hangingPunct="1">
              <a:defRPr/>
            </a:pPr>
            <a:endParaRPr lang="en-US" dirty="0">
              <a:solidFill>
                <a:schemeClr val="accent1">
                  <a:lumMod val="75000"/>
                </a:schemeClr>
              </a:solidFill>
            </a:endParaRPr>
          </a:p>
        </p:txBody>
      </p:sp>
    </p:spTree>
    <p:extLst>
      <p:ext uri="{BB962C8B-B14F-4D97-AF65-F5344CB8AC3E}">
        <p14:creationId xmlns:p14="http://schemas.microsoft.com/office/powerpoint/2010/main" val="105913407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063" y="1058466"/>
            <a:ext cx="8737997" cy="519113"/>
          </a:xfrm>
        </p:spPr>
        <p:txBody>
          <a:bodyPr>
            <a:noAutofit/>
          </a:bodyPr>
          <a:lstStyle/>
          <a:p>
            <a:pPr algn="ctr" eaLnBrk="1" fontAlgn="auto" hangingPunct="1">
              <a:spcAft>
                <a:spcPts val="0"/>
              </a:spcAft>
              <a:defRPr/>
            </a:pPr>
            <a:r>
              <a:rPr lang="en-US" sz="3000" dirty="0">
                <a:latin typeface="+mn-lt"/>
                <a:cs typeface="Tunga" panose="020B0502040204020203" pitchFamily="34" charset="0"/>
              </a:rPr>
              <a:t>This group offers support with:</a:t>
            </a:r>
          </a:p>
        </p:txBody>
      </p:sp>
      <p:sp>
        <p:nvSpPr>
          <p:cNvPr id="3" name="Subtitle 2"/>
          <p:cNvSpPr>
            <a:spLocks noGrp="1"/>
          </p:cNvSpPr>
          <p:nvPr>
            <p:ph type="subTitle" idx="1"/>
          </p:nvPr>
        </p:nvSpPr>
        <p:spPr>
          <a:xfrm>
            <a:off x="175023" y="1577579"/>
            <a:ext cx="8774906" cy="4036219"/>
          </a:xfrm>
        </p:spPr>
        <p:txBody>
          <a:bodyPr rtlCol="0">
            <a:noAutofit/>
          </a:bodyPr>
          <a:lstStyle/>
          <a:p>
            <a:pPr algn="ctr" eaLnBrk="1" fontAlgn="auto" hangingPunct="1">
              <a:defRPr/>
            </a:pPr>
            <a:r>
              <a:rPr lang="en-US" sz="2700" b="1" dirty="0">
                <a:solidFill>
                  <a:srgbClr val="002060"/>
                </a:solidFill>
              </a:rPr>
              <a:t>Considering the roots of the experience</a:t>
            </a:r>
            <a:endParaRPr lang="en-US" sz="2400" b="1" dirty="0">
              <a:solidFill>
                <a:srgbClr val="002060"/>
              </a:solidFill>
            </a:endParaRPr>
          </a:p>
          <a:p>
            <a:pPr marL="600075" lvl="1" indent="-257175" algn="l" eaLnBrk="1" fontAlgn="auto" hangingPunct="1">
              <a:buFont typeface="Arial" panose="020B0604020202020204" pitchFamily="34" charset="0"/>
              <a:buChar char="•"/>
              <a:defRPr/>
            </a:pPr>
            <a:r>
              <a:rPr lang="en-US" sz="1875" b="1" dirty="0">
                <a:solidFill>
                  <a:schemeClr val="accent1">
                    <a:lumMod val="50000"/>
                  </a:schemeClr>
                </a:solidFill>
              </a:rPr>
              <a:t>Irrational negative assumptions </a:t>
            </a:r>
            <a:r>
              <a:rPr lang="en-US" sz="1875" dirty="0">
                <a:solidFill>
                  <a:schemeClr val="accent1">
                    <a:lumMod val="50000"/>
                  </a:schemeClr>
                </a:solidFill>
              </a:rPr>
              <a:t>and beliefs about the root of the experience </a:t>
            </a:r>
            <a:r>
              <a:rPr lang="en-US" sz="1875" b="1" dirty="0">
                <a:solidFill>
                  <a:schemeClr val="accent1">
                    <a:lumMod val="50000"/>
                  </a:schemeClr>
                </a:solidFill>
              </a:rPr>
              <a:t>result from isolation and internalized stigma</a:t>
            </a:r>
            <a:r>
              <a:rPr lang="en-US" sz="1875" dirty="0">
                <a:solidFill>
                  <a:schemeClr val="accent1">
                    <a:lumMod val="50000"/>
                  </a:schemeClr>
                </a:solidFill>
              </a:rPr>
              <a:t>.</a:t>
            </a:r>
          </a:p>
          <a:p>
            <a:pPr marL="600075" lvl="1" indent="-257175" algn="l" eaLnBrk="1" fontAlgn="auto" hangingPunct="1">
              <a:buFont typeface="Arial" panose="020B0604020202020204" pitchFamily="34" charset="0"/>
              <a:buChar char="•"/>
              <a:defRPr/>
            </a:pPr>
            <a:r>
              <a:rPr lang="en-US" sz="1875" b="1" dirty="0">
                <a:solidFill>
                  <a:schemeClr val="accent1">
                    <a:lumMod val="50000"/>
                  </a:schemeClr>
                </a:solidFill>
              </a:rPr>
              <a:t>Irrational beliefs </a:t>
            </a:r>
            <a:r>
              <a:rPr lang="en-US" sz="1875" dirty="0">
                <a:solidFill>
                  <a:schemeClr val="accent1">
                    <a:lumMod val="50000"/>
                  </a:schemeClr>
                </a:solidFill>
              </a:rPr>
              <a:t>that one is cursed, voices have authority, are correct, have control, or are external entities, serve to </a:t>
            </a:r>
            <a:r>
              <a:rPr lang="en-US" sz="1875" b="1" dirty="0">
                <a:solidFill>
                  <a:schemeClr val="accent1">
                    <a:lumMod val="50000"/>
                  </a:schemeClr>
                </a:solidFill>
              </a:rPr>
              <a:t>amplify distress</a:t>
            </a:r>
            <a:r>
              <a:rPr lang="en-US" sz="1875" dirty="0">
                <a:solidFill>
                  <a:schemeClr val="accent1">
                    <a:lumMod val="50000"/>
                  </a:schemeClr>
                </a:solidFill>
              </a:rPr>
              <a:t>. </a:t>
            </a:r>
          </a:p>
          <a:p>
            <a:pPr lvl="1" eaLnBrk="1" fontAlgn="auto" hangingPunct="1">
              <a:defRPr/>
            </a:pPr>
            <a:r>
              <a:rPr lang="en-US" dirty="0">
                <a:solidFill>
                  <a:schemeClr val="tx1"/>
                </a:solidFill>
              </a:rPr>
              <a:t>Discussing with others reveals </a:t>
            </a:r>
            <a:r>
              <a:rPr lang="en-US" b="1" dirty="0">
                <a:solidFill>
                  <a:schemeClr val="tx1"/>
                </a:solidFill>
              </a:rPr>
              <a:t>new possibilities</a:t>
            </a:r>
            <a:r>
              <a:rPr lang="en-US" dirty="0">
                <a:solidFill>
                  <a:schemeClr val="tx1"/>
                </a:solidFill>
              </a:rPr>
              <a:t>. No one has the right to tell another what his or her experience is rooted in; each individual has the right to choose, and </a:t>
            </a:r>
            <a:r>
              <a:rPr lang="en-US" b="1" dirty="0">
                <a:solidFill>
                  <a:schemeClr val="tx1"/>
                </a:solidFill>
              </a:rPr>
              <a:t>there is a choice</a:t>
            </a:r>
            <a:r>
              <a:rPr lang="en-US" dirty="0">
                <a:solidFill>
                  <a:schemeClr val="tx1"/>
                </a:solidFill>
              </a:rPr>
              <a:t>.</a:t>
            </a:r>
          </a:p>
          <a:p>
            <a:pPr lvl="1" eaLnBrk="1" fontAlgn="auto" hangingPunct="1">
              <a:defRPr/>
            </a:pPr>
            <a:r>
              <a:rPr lang="en-US" dirty="0">
                <a:solidFill>
                  <a:schemeClr val="tx1"/>
                </a:solidFill>
              </a:rPr>
              <a:t>“</a:t>
            </a:r>
            <a:r>
              <a:rPr lang="en-US" b="1" dirty="0">
                <a:solidFill>
                  <a:schemeClr val="tx1"/>
                </a:solidFill>
              </a:rPr>
              <a:t>I used to think he was a demon, but now I believe it is a symptom.”</a:t>
            </a:r>
          </a:p>
          <a:p>
            <a:pPr lvl="1" eaLnBrk="1" fontAlgn="auto" hangingPunct="1">
              <a:defRPr/>
            </a:pPr>
            <a:r>
              <a:rPr lang="en-US" b="1" dirty="0">
                <a:solidFill>
                  <a:schemeClr val="tx1"/>
                </a:solidFill>
              </a:rPr>
              <a:t>“I’d like to think the shadow is my brother keeping an eye on me.”</a:t>
            </a:r>
            <a:endParaRPr lang="en-US" dirty="0">
              <a:solidFill>
                <a:schemeClr val="tx1"/>
              </a:solidFill>
            </a:endParaRPr>
          </a:p>
          <a:p>
            <a:pPr marL="942975" lvl="2" indent="-257175" algn="l" eaLnBrk="1" fontAlgn="auto" hangingPunct="1">
              <a:buFont typeface="Arial" panose="020B0604020202020204" pitchFamily="34" charset="0"/>
              <a:buChar char="•"/>
              <a:defRPr/>
            </a:pPr>
            <a:endParaRPr lang="en-US" sz="1725" dirty="0">
              <a:solidFill>
                <a:schemeClr val="accent1">
                  <a:lumMod val="50000"/>
                </a:schemeClr>
              </a:solidFill>
            </a:endParaRPr>
          </a:p>
        </p:txBody>
      </p:sp>
    </p:spTree>
    <p:extLst>
      <p:ext uri="{BB962C8B-B14F-4D97-AF65-F5344CB8AC3E}">
        <p14:creationId xmlns:p14="http://schemas.microsoft.com/office/powerpoint/2010/main" val="405462379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022" y="994172"/>
            <a:ext cx="8682038" cy="4619625"/>
          </a:xfrm>
        </p:spPr>
        <p:txBody>
          <a:bodyPr rtlCol="0">
            <a:noAutofit/>
          </a:bodyPr>
          <a:lstStyle/>
          <a:p>
            <a:pPr algn="ctr" eaLnBrk="1" fontAlgn="auto" hangingPunct="1">
              <a:defRPr/>
            </a:pPr>
            <a:r>
              <a:rPr lang="en-US" sz="2700" b="1" dirty="0">
                <a:solidFill>
                  <a:srgbClr val="002060"/>
                </a:solidFill>
              </a:rPr>
              <a:t>Considering the roots of the experience</a:t>
            </a:r>
            <a:endParaRPr lang="en-US" sz="2400" b="1" dirty="0">
              <a:solidFill>
                <a:srgbClr val="002060"/>
              </a:solidFill>
            </a:endParaRPr>
          </a:p>
          <a:p>
            <a:pPr eaLnBrk="1" fontAlgn="auto" hangingPunct="1">
              <a:defRPr/>
            </a:pPr>
            <a:r>
              <a:rPr lang="en-US" sz="2100" b="1" dirty="0">
                <a:solidFill>
                  <a:schemeClr val="accent1">
                    <a:lumMod val="75000"/>
                  </a:schemeClr>
                </a:solidFill>
              </a:rPr>
              <a:t>Support this by:</a:t>
            </a:r>
          </a:p>
          <a:p>
            <a:pPr eaLnBrk="1" fontAlgn="auto" hangingPunct="1">
              <a:defRPr/>
            </a:pPr>
            <a:endParaRPr lang="en-US" sz="600" b="1" dirty="0">
              <a:solidFill>
                <a:schemeClr val="accent1">
                  <a:lumMod val="75000"/>
                </a:schemeClr>
              </a:solidFill>
            </a:endParaRPr>
          </a:p>
          <a:p>
            <a:pPr marL="257175" indent="-257175" eaLnBrk="1" fontAlgn="auto" hangingPunct="1">
              <a:buFontTx/>
              <a:buChar char="-"/>
              <a:defRPr/>
            </a:pPr>
            <a:r>
              <a:rPr lang="en-US" sz="1500" b="1" dirty="0">
                <a:solidFill>
                  <a:schemeClr val="tx1"/>
                </a:solidFill>
              </a:rPr>
              <a:t>Utilizing</a:t>
            </a:r>
            <a:r>
              <a:rPr lang="en-US" sz="1500" dirty="0">
                <a:solidFill>
                  <a:schemeClr val="tx1"/>
                </a:solidFill>
              </a:rPr>
              <a:t> </a:t>
            </a:r>
            <a:r>
              <a:rPr lang="en-US" sz="1500" b="1" dirty="0">
                <a:solidFill>
                  <a:schemeClr val="tx1"/>
                </a:solidFill>
              </a:rPr>
              <a:t>MI reflective listening </a:t>
            </a:r>
            <a:r>
              <a:rPr lang="en-US" sz="1500" dirty="0">
                <a:solidFill>
                  <a:schemeClr val="tx1"/>
                </a:solidFill>
              </a:rPr>
              <a:t>techniques to </a:t>
            </a:r>
            <a:r>
              <a:rPr lang="en-US" sz="1500" b="1" dirty="0">
                <a:solidFill>
                  <a:schemeClr val="tx1"/>
                </a:solidFill>
              </a:rPr>
              <a:t>validate and offer alternatives</a:t>
            </a:r>
            <a:r>
              <a:rPr lang="en-US" sz="1500" dirty="0">
                <a:solidFill>
                  <a:schemeClr val="tx1"/>
                </a:solidFill>
              </a:rPr>
              <a:t>.</a:t>
            </a:r>
          </a:p>
          <a:p>
            <a:pPr marL="257175" indent="-257175" eaLnBrk="1" fontAlgn="auto" hangingPunct="1">
              <a:buFontTx/>
              <a:buChar char="-"/>
              <a:defRPr/>
            </a:pPr>
            <a:endParaRPr lang="en-US" sz="600" dirty="0">
              <a:solidFill>
                <a:schemeClr val="tx1"/>
              </a:solidFill>
            </a:endParaRPr>
          </a:p>
          <a:p>
            <a:pPr marL="257175" indent="-257175" eaLnBrk="1" fontAlgn="auto" hangingPunct="1">
              <a:buFontTx/>
              <a:buChar char="-"/>
              <a:defRPr/>
            </a:pPr>
            <a:r>
              <a:rPr lang="en-US" sz="1500" b="1" dirty="0">
                <a:solidFill>
                  <a:schemeClr val="tx1"/>
                </a:solidFill>
              </a:rPr>
              <a:t>Offering information </a:t>
            </a:r>
            <a:r>
              <a:rPr lang="en-US" sz="1500" dirty="0">
                <a:solidFill>
                  <a:schemeClr val="tx1"/>
                </a:solidFill>
              </a:rPr>
              <a:t>which others have found helpful and </a:t>
            </a:r>
            <a:r>
              <a:rPr lang="en-US" sz="1500" b="1" dirty="0">
                <a:solidFill>
                  <a:schemeClr val="tx1"/>
                </a:solidFill>
              </a:rPr>
              <a:t>may be helpful </a:t>
            </a:r>
            <a:r>
              <a:rPr lang="en-US" sz="1500" dirty="0">
                <a:solidFill>
                  <a:schemeClr val="tx1"/>
                </a:solidFill>
              </a:rPr>
              <a:t>to them as well, and by </a:t>
            </a:r>
            <a:r>
              <a:rPr lang="en-US" sz="1500" b="1" dirty="0">
                <a:solidFill>
                  <a:schemeClr val="tx1"/>
                </a:solidFill>
              </a:rPr>
              <a:t>not imposing your view</a:t>
            </a:r>
            <a:r>
              <a:rPr lang="en-US" sz="1500" dirty="0">
                <a:solidFill>
                  <a:schemeClr val="tx1"/>
                </a:solidFill>
              </a:rPr>
              <a:t>.</a:t>
            </a:r>
          </a:p>
          <a:p>
            <a:pPr marL="257175" indent="-257175" eaLnBrk="1" fontAlgn="auto" hangingPunct="1">
              <a:buFontTx/>
              <a:buChar char="-"/>
              <a:defRPr/>
            </a:pPr>
            <a:endParaRPr lang="en-US" sz="600" dirty="0">
              <a:solidFill>
                <a:schemeClr val="tx1"/>
              </a:solidFill>
            </a:endParaRPr>
          </a:p>
          <a:p>
            <a:pPr marL="257175" indent="-257175" eaLnBrk="1" fontAlgn="auto" hangingPunct="1">
              <a:buFontTx/>
              <a:buChar char="-"/>
              <a:defRPr/>
            </a:pPr>
            <a:r>
              <a:rPr lang="en-US" sz="1500" b="1" dirty="0">
                <a:solidFill>
                  <a:schemeClr val="tx1"/>
                </a:solidFill>
              </a:rPr>
              <a:t>Providing psychoeducation </a:t>
            </a:r>
            <a:r>
              <a:rPr lang="en-US" sz="1500" dirty="0">
                <a:solidFill>
                  <a:schemeClr val="tx1"/>
                </a:solidFill>
              </a:rPr>
              <a:t>regarding </a:t>
            </a:r>
            <a:r>
              <a:rPr lang="en-US" sz="1500" b="1" dirty="0">
                <a:solidFill>
                  <a:schemeClr val="tx1"/>
                </a:solidFill>
              </a:rPr>
              <a:t>possible causes of the experiences </a:t>
            </a:r>
            <a:r>
              <a:rPr lang="en-US" sz="1500" dirty="0">
                <a:solidFill>
                  <a:schemeClr val="tx1"/>
                </a:solidFill>
              </a:rPr>
              <a:t>such as neurochemical imbalance, structural abnormalities, genetic predisposition, stressors triggering the onset.</a:t>
            </a:r>
          </a:p>
          <a:p>
            <a:pPr marL="257175" indent="-257175" eaLnBrk="1" fontAlgn="auto" hangingPunct="1">
              <a:buFontTx/>
              <a:buChar char="-"/>
              <a:defRPr/>
            </a:pPr>
            <a:endParaRPr lang="en-US" sz="600" dirty="0">
              <a:solidFill>
                <a:schemeClr val="tx1"/>
              </a:solidFill>
            </a:endParaRPr>
          </a:p>
          <a:p>
            <a:pPr marL="257175" indent="-257175" eaLnBrk="1" fontAlgn="auto" hangingPunct="1">
              <a:buFontTx/>
              <a:buChar char="-"/>
              <a:defRPr/>
            </a:pPr>
            <a:r>
              <a:rPr lang="en-US" sz="1500" b="1" dirty="0">
                <a:solidFill>
                  <a:schemeClr val="tx1"/>
                </a:solidFill>
              </a:rPr>
              <a:t>Asking</a:t>
            </a:r>
            <a:r>
              <a:rPr lang="en-US" sz="1500" dirty="0">
                <a:solidFill>
                  <a:schemeClr val="tx1"/>
                </a:solidFill>
              </a:rPr>
              <a:t> questions to promote new perspectives such as, </a:t>
            </a:r>
            <a:r>
              <a:rPr lang="en-US" sz="1500" dirty="0">
                <a:solidFill>
                  <a:srgbClr val="002060"/>
                </a:solidFill>
              </a:rPr>
              <a:t>“Which of these interpretations make sense to you?”,</a:t>
            </a:r>
            <a:r>
              <a:rPr lang="en-US" sz="1500" dirty="0">
                <a:solidFill>
                  <a:schemeClr val="tx1"/>
                </a:solidFill>
              </a:rPr>
              <a:t> </a:t>
            </a:r>
            <a:r>
              <a:rPr lang="en-US" sz="1500" dirty="0">
                <a:solidFill>
                  <a:srgbClr val="002060"/>
                </a:solidFill>
              </a:rPr>
              <a:t>“Which belief would you feel more comfortable believing?” </a:t>
            </a:r>
            <a:r>
              <a:rPr lang="en-US" sz="1500" dirty="0">
                <a:solidFill>
                  <a:schemeClr val="tx1"/>
                </a:solidFill>
              </a:rPr>
              <a:t>and</a:t>
            </a:r>
            <a:r>
              <a:rPr lang="en-US" sz="1500" dirty="0">
                <a:solidFill>
                  <a:srgbClr val="002060"/>
                </a:solidFill>
              </a:rPr>
              <a:t> “If you could </a:t>
            </a:r>
            <a:r>
              <a:rPr lang="en-US" sz="1500" b="1" dirty="0">
                <a:solidFill>
                  <a:srgbClr val="002060"/>
                </a:solidFill>
              </a:rPr>
              <a:t>choose</a:t>
            </a:r>
            <a:r>
              <a:rPr lang="en-US" sz="1500" dirty="0">
                <a:solidFill>
                  <a:srgbClr val="002060"/>
                </a:solidFill>
              </a:rPr>
              <a:t> a cause of your experience, which would you choose?”</a:t>
            </a:r>
          </a:p>
          <a:p>
            <a:pPr marL="257175" indent="-257175" eaLnBrk="1" fontAlgn="auto" hangingPunct="1">
              <a:buFontTx/>
              <a:buChar char="-"/>
              <a:defRPr/>
            </a:pPr>
            <a:endParaRPr lang="en-US" sz="1800" dirty="0">
              <a:solidFill>
                <a:schemeClr val="tx1"/>
              </a:solidFill>
            </a:endParaRPr>
          </a:p>
        </p:txBody>
      </p:sp>
    </p:spTree>
    <p:extLst>
      <p:ext uri="{BB962C8B-B14F-4D97-AF65-F5344CB8AC3E}">
        <p14:creationId xmlns:p14="http://schemas.microsoft.com/office/powerpoint/2010/main" val="319678724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3494BA"/>
      </a:accent6>
      <a:hlink>
        <a:srgbClr val="6B9F25"/>
      </a:hlink>
      <a:folHlink>
        <a:srgbClr val="9F6715"/>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3494BA"/>
      </a:accent6>
      <a:hlink>
        <a:srgbClr val="6B9F25"/>
      </a:hlink>
      <a:folHlink>
        <a:srgbClr val="9F6715"/>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4C1B467-D5BC-4F2C-BB2A-C5C3CD5012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2005</Words>
  <Application>Microsoft Office PowerPoint</Application>
  <PresentationFormat>On-screen Show (4:3)</PresentationFormat>
  <Paragraphs>186</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Slice</vt:lpstr>
      <vt:lpstr>Building Recovery Oriented Groups</vt:lpstr>
      <vt:lpstr>Learning to Trust Myself and Others</vt:lpstr>
      <vt:lpstr>Why this group is needed in PROS</vt:lpstr>
      <vt:lpstr>Why this group is needed in PROS</vt:lpstr>
      <vt:lpstr>Why this group is needed in PROS</vt:lpstr>
      <vt:lpstr>Why this group is needed in PROS</vt:lpstr>
      <vt:lpstr>Members Say:</vt:lpstr>
      <vt:lpstr>This group offers support with:</vt:lpstr>
      <vt:lpstr>PowerPoint Presentation</vt:lpstr>
      <vt:lpstr>This group offers support with:</vt:lpstr>
      <vt:lpstr>PowerPoint Presentation</vt:lpstr>
      <vt:lpstr>PowerPoint Presentation</vt:lpstr>
      <vt:lpstr>This group offers support with:</vt:lpstr>
      <vt:lpstr>PowerPoint Presentation</vt:lpstr>
      <vt:lpstr>This group offers support with:</vt:lpstr>
      <vt:lpstr>PowerPoint Presentation</vt:lpstr>
      <vt:lpstr>PowerPoint Presentation</vt:lpstr>
      <vt:lpstr>PowerPoint Presentation</vt:lpstr>
      <vt:lpstr>Notes on group structure</vt:lpstr>
      <vt:lpstr>Logistics</vt:lpstr>
      <vt:lpstr>Logistics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2015-11-04T23:16:01Z</dcterms:created>
  <dcterms:modified xsi:type="dcterms:W3CDTF">2015-11-05T23:06:56Z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TC034605069991</vt:lpwstr>
  </property>
</Properties>
</file>